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2"/>
  </p:notesMasterIdLst>
  <p:sldIdLst>
    <p:sldId id="256" r:id="rId2"/>
    <p:sldId id="433" r:id="rId3"/>
    <p:sldId id="365" r:id="rId4"/>
    <p:sldId id="424" r:id="rId5"/>
    <p:sldId id="423" r:id="rId6"/>
    <p:sldId id="366" r:id="rId7"/>
    <p:sldId id="426" r:id="rId8"/>
    <p:sldId id="367" r:id="rId9"/>
    <p:sldId id="384" r:id="rId10"/>
    <p:sldId id="385" r:id="rId11"/>
    <p:sldId id="368" r:id="rId12"/>
    <p:sldId id="427" r:id="rId13"/>
    <p:sldId id="421" r:id="rId14"/>
    <p:sldId id="428" r:id="rId15"/>
    <p:sldId id="370" r:id="rId16"/>
    <p:sldId id="434" r:id="rId17"/>
    <p:sldId id="398" r:id="rId18"/>
    <p:sldId id="429" r:id="rId19"/>
    <p:sldId id="371" r:id="rId20"/>
    <p:sldId id="372" r:id="rId21"/>
    <p:sldId id="373" r:id="rId22"/>
    <p:sldId id="374" r:id="rId23"/>
    <p:sldId id="378" r:id="rId24"/>
    <p:sldId id="375" r:id="rId25"/>
    <p:sldId id="376" r:id="rId26"/>
    <p:sldId id="377" r:id="rId27"/>
    <p:sldId id="430" r:id="rId28"/>
    <p:sldId id="382" r:id="rId29"/>
    <p:sldId id="383" r:id="rId30"/>
    <p:sldId id="431" r:id="rId31"/>
    <p:sldId id="432" r:id="rId32"/>
    <p:sldId id="388" r:id="rId33"/>
    <p:sldId id="386" r:id="rId34"/>
    <p:sldId id="387" r:id="rId35"/>
    <p:sldId id="391" r:id="rId36"/>
    <p:sldId id="389" r:id="rId37"/>
    <p:sldId id="399" r:id="rId38"/>
    <p:sldId id="400" r:id="rId39"/>
    <p:sldId id="392" r:id="rId40"/>
    <p:sldId id="42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44"/>
    <p:restoredTop sz="86122"/>
  </p:normalViewPr>
  <p:slideViewPr>
    <p:cSldViewPr snapToGrid="0">
      <p:cViewPr varScale="1">
        <p:scale>
          <a:sx n="109" d="100"/>
          <a:sy n="109" d="100"/>
        </p:scale>
        <p:origin x="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National_Museum_of_American_History" TargetMode="External"/><Relationship Id="rId3" Type="http://schemas.openxmlformats.org/officeDocument/2006/relationships/hyperlink" Target="https://en.wikipedia.org/wiki/Thomas_Edison" TargetMode="External"/><Relationship Id="rId7" Type="http://schemas.openxmlformats.org/officeDocument/2006/relationships/hyperlink" Target="https://en.wikipedia.org/wiki/Moth"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Harvard_Mark_III" TargetMode="External"/><Relationship Id="rId5" Type="http://schemas.openxmlformats.org/officeDocument/2006/relationships/hyperlink" Target="https://en.wikipedia.org/wiki/Harvard_Mark_II" TargetMode="External"/><Relationship Id="rId4" Type="http://schemas.openxmlformats.org/officeDocument/2006/relationships/hyperlink" Target="https://en.wikipedia.org/wiki/Admiral_Grace_Hopper" TargetMode="External"/><Relationship Id="rId9" Type="http://schemas.openxmlformats.org/officeDocument/2006/relationships/hyperlink" Target="https://en.wikipedia.org/wiki/Software_bug#cite_note-si-bug-1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 </a:t>
            </a:r>
            <a:r>
              <a:rPr lang="en-US" dirty="0" err="1"/>
              <a:t>nums</a:t>
            </a:r>
            <a:r>
              <a:rPr lang="en-US" dirty="0"/>
              <a:t> for x and y and do out </a:t>
            </a:r>
          </a:p>
        </p:txBody>
      </p:sp>
      <p:sp>
        <p:nvSpPr>
          <p:cNvPr id="4" name="Slide Number Placeholder 3"/>
          <p:cNvSpPr>
            <a:spLocks noGrp="1"/>
          </p:cNvSpPr>
          <p:nvPr>
            <p:ph type="sldNum" sz="quarter" idx="5"/>
          </p:nvPr>
        </p:nvSpPr>
        <p:spPr/>
        <p:txBody>
          <a:bodyPr/>
          <a:lstStyle/>
          <a:p>
            <a:fld id="{E666506D-5C9B-294C-B2AE-15ACE8B5B9F7}" type="slidenum">
              <a:rPr lang="en-US" smtClean="0"/>
              <a:t>10</a:t>
            </a:fld>
            <a:endParaRPr lang="en-US"/>
          </a:p>
        </p:txBody>
      </p:sp>
    </p:spTree>
    <p:extLst>
      <p:ext uri="{BB962C8B-B14F-4D97-AF65-F5344CB8AC3E}">
        <p14:creationId xmlns:p14="http://schemas.microsoft.com/office/powerpoint/2010/main" val="91462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904772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12</a:t>
            </a:fld>
            <a:endParaRPr lang="en-US"/>
          </a:p>
        </p:txBody>
      </p:sp>
    </p:spTree>
    <p:extLst>
      <p:ext uri="{BB962C8B-B14F-4D97-AF65-F5344CB8AC3E}">
        <p14:creationId xmlns:p14="http://schemas.microsoft.com/office/powerpoint/2010/main" val="264670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Python documentation strings (</a:t>
            </a:r>
            <a:r>
              <a:rPr lang="en-US" b="1" dirty="0">
                <a:latin typeface="Courier" pitchFamily="2" charset="0"/>
              </a:rPr>
              <a:t>docstring</a:t>
            </a:r>
            <a:r>
              <a:rPr lang="en-US" dirty="0"/>
              <a:t>) are a convenient way of associating documentation with modules, functions, classes, and methods. </a:t>
            </a:r>
          </a:p>
          <a:p>
            <a:pPr marL="171450" indent="-171450">
              <a:buFont typeface="Arial" panose="020B0604020202020204" pitchFamily="34" charset="0"/>
              <a:buChar char="•"/>
            </a:pPr>
            <a:r>
              <a:rPr lang="en-US" dirty="0"/>
              <a:t>An </a:t>
            </a:r>
            <a:r>
              <a:rPr lang="en-US" b="1" dirty="0">
                <a:latin typeface="Courier" pitchFamily="2" charset="0"/>
              </a:rPr>
              <a:t>docstring</a:t>
            </a:r>
            <a:r>
              <a:rPr lang="en-US" dirty="0"/>
              <a:t> is defined by including a multiline string as the </a:t>
            </a:r>
            <a:r>
              <a:rPr lang="en-US" b="1" dirty="0"/>
              <a:t>first statement</a:t>
            </a:r>
            <a:r>
              <a:rPr lang="en-US" dirty="0"/>
              <a:t> in the </a:t>
            </a:r>
            <a:r>
              <a:rPr lang="en-US" b="1" dirty="0">
                <a:latin typeface="Courier" pitchFamily="2" charset="0"/>
              </a:rPr>
              <a:t>object</a:t>
            </a:r>
            <a:r>
              <a:rPr lang="en-US" dirty="0"/>
              <a:t>‘s definition. </a:t>
            </a:r>
          </a:p>
          <a:p>
            <a:pPr marL="171450" indent="-171450">
              <a:buFont typeface="Arial" panose="020B0604020202020204" pitchFamily="34" charset="0"/>
              <a:buChar char="•"/>
            </a:pPr>
            <a:r>
              <a:rPr lang="en-US" dirty="0"/>
              <a:t>It's specified in source code and is used, like a comment, to document a specific segment of code.</a:t>
            </a:r>
          </a:p>
          <a:p>
            <a:pPr marL="171450" indent="-171450">
              <a:buFont typeface="Arial" panose="020B0604020202020204" pitchFamily="34" charset="0"/>
              <a:buChar char="•"/>
            </a:pPr>
            <a:r>
              <a:rPr lang="en-US" dirty="0"/>
              <a:t>The docstring should describe what the function does, not how. In big-kid programming, EVERY FUNCTION should have one.</a:t>
            </a:r>
          </a:p>
          <a:p>
            <a:pPr marL="171450" indent="-171450">
              <a:buFont typeface="Arial" panose="020B0604020202020204" pitchFamily="34" charset="0"/>
              <a:buChar char="•"/>
            </a:pPr>
            <a:r>
              <a:rPr lang="en-US" dirty="0"/>
              <a:t>It might look like just another comment, but it has some really cool functionality</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212348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94499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"bug", in the sense of "technical error", dates back at least to 1878 when it appeared in a private letter written by </a:t>
            </a:r>
            <a:r>
              <a:rPr lang="en-US" sz="1200" b="0" i="0" u="none" strike="noStrike" kern="1200" dirty="0">
                <a:solidFill>
                  <a:schemeClr val="tx1"/>
                </a:solidFill>
                <a:effectLst/>
                <a:latin typeface="+mn-lt"/>
                <a:ea typeface="+mn-ea"/>
                <a:cs typeface="+mn-cs"/>
                <a:hlinkClick r:id="rId3" tooltip="Thomas Edison"/>
              </a:rPr>
              <a:t>Thomas Edison</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the terms "bug" and "debugging" with respect to computation are popularly attributed to </a:t>
            </a:r>
            <a:r>
              <a:rPr lang="en-US" sz="1200" b="0" i="0" u="none" strike="noStrike" kern="1200" dirty="0">
                <a:solidFill>
                  <a:schemeClr val="tx1"/>
                </a:solidFill>
                <a:effectLst/>
                <a:latin typeface="+mn-lt"/>
                <a:ea typeface="+mn-ea"/>
                <a:cs typeface="+mn-cs"/>
                <a:hlinkClick r:id="rId4" tooltip="Admiral Grace Hopper"/>
              </a:rPr>
              <a:t>Admiral Grace Hopper</a:t>
            </a:r>
            <a:r>
              <a:rPr lang="en-US" sz="1200" b="0" i="0" u="none" strike="noStrike" kern="1200" dirty="0">
                <a:solidFill>
                  <a:schemeClr val="tx1"/>
                </a:solidFill>
                <a:effectLst/>
                <a:latin typeface="+mn-lt"/>
                <a:ea typeface="+mn-ea"/>
                <a:cs typeface="+mn-cs"/>
              </a:rPr>
              <a:t>, the same person for whom the Annual Grace Hopper Celebration of Women in Computing is named. </a:t>
            </a:r>
            <a:r>
              <a:rPr lang="en-US" sz="1200" b="0" i="0" kern="1200" dirty="0">
                <a:solidFill>
                  <a:schemeClr val="tx1"/>
                </a:solidFill>
                <a:effectLst/>
                <a:latin typeface="+mn-lt"/>
                <a:ea typeface="+mn-ea"/>
                <a:cs typeface="+mn-cs"/>
              </a:rPr>
              <a:t>In 1946, when Admiral Hopper was released from active duty, she joined the Harvard Faculty at the Computation Laboratory where she continued her work on the </a:t>
            </a:r>
            <a:r>
              <a:rPr lang="en-US" sz="1200" b="0" i="0" u="none" strike="noStrike" kern="1200" dirty="0">
                <a:solidFill>
                  <a:schemeClr val="tx1"/>
                </a:solidFill>
                <a:effectLst/>
                <a:latin typeface="+mn-lt"/>
                <a:ea typeface="+mn-ea"/>
                <a:cs typeface="+mn-cs"/>
                <a:hlinkClick r:id="rId5" tooltip="Harvard Mark II"/>
              </a:rPr>
              <a:t>Mark II</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Harvard Mark III"/>
              </a:rPr>
              <a:t>Mark III</a:t>
            </a:r>
            <a:r>
              <a:rPr lang="en-US" sz="1200" b="0" i="0" kern="1200" dirty="0">
                <a:solidFill>
                  <a:schemeClr val="tx1"/>
                </a:solidFill>
                <a:effectLst/>
                <a:latin typeface="+mn-lt"/>
                <a:ea typeface="+mn-ea"/>
                <a:cs typeface="+mn-cs"/>
              </a:rPr>
              <a:t>. Operators traced an error in the Mark II to a </a:t>
            </a:r>
            <a:r>
              <a:rPr lang="en-US" sz="1200" b="0" i="0" u="none" strike="noStrike" kern="1200" dirty="0">
                <a:solidFill>
                  <a:schemeClr val="tx1"/>
                </a:solidFill>
                <a:effectLst/>
                <a:latin typeface="+mn-lt"/>
                <a:ea typeface="+mn-ea"/>
                <a:cs typeface="+mn-cs"/>
                <a:hlinkClick r:id="rId7" tooltip="Moth"/>
              </a:rPr>
              <a:t>moth</a:t>
            </a:r>
            <a:r>
              <a:rPr lang="en-US" sz="1200" b="0" i="0" kern="1200" dirty="0">
                <a:solidFill>
                  <a:schemeClr val="tx1"/>
                </a:solidFill>
                <a:effectLst/>
                <a:latin typeface="+mn-lt"/>
                <a:ea typeface="+mn-ea"/>
                <a:cs typeface="+mn-cs"/>
              </a:rPr>
              <a:t> trapped in a relay. This bug was carefully removed and taped to the log book along with the notation "First actual case of bug being found.” This log book, complete with attached moth, is part of the collection of the Smithsonian </a:t>
            </a:r>
            <a:r>
              <a:rPr lang="en-US" sz="1200" b="0" i="0" u="none" strike="noStrike" kern="1200" dirty="0">
                <a:solidFill>
                  <a:schemeClr val="tx1"/>
                </a:solidFill>
                <a:effectLst/>
                <a:latin typeface="+mn-lt"/>
                <a:ea typeface="+mn-ea"/>
                <a:cs typeface="+mn-cs"/>
                <a:hlinkClick r:id="rId8" tooltip="National Museum of American History"/>
              </a:rPr>
              <a:t>National Museum of American History</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[11]</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40645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97731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308224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35</a:t>
            </a:fld>
            <a:endParaRPr lang="en-US"/>
          </a:p>
        </p:txBody>
      </p:sp>
    </p:spTree>
    <p:extLst>
      <p:ext uri="{BB962C8B-B14F-4D97-AF65-F5344CB8AC3E}">
        <p14:creationId xmlns:p14="http://schemas.microsoft.com/office/powerpoint/2010/main" val="102197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219349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2/20/24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2/20/24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Intro to Coding with Python– Documentation and Debugging</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0" name="Content Placeholder 3">
            <a:extLst>
              <a:ext uri="{FF2B5EF4-FFF2-40B4-BE49-F238E27FC236}">
                <a16:creationId xmlns:a16="http://schemas.microsoft.com/office/drawing/2014/main" id="{A54EE178-12F1-9F43-92E2-09B7BEFC2A0A}"/>
              </a:ext>
            </a:extLst>
          </p:cNvPr>
          <p:cNvPicPr>
            <a:picLocks noGrp="1" noChangeAspect="1"/>
          </p:cNvPicPr>
          <p:nvPr>
            <p:ph idx="1"/>
          </p:nvPr>
        </p:nvPicPr>
        <p:blipFill>
          <a:blip r:embed="rId3"/>
          <a:stretch>
            <a:fillRect/>
          </a:stretch>
        </p:blipFill>
        <p:spPr>
          <a:xfrm>
            <a:off x="4114227" y="783773"/>
            <a:ext cx="6982518" cy="5725884"/>
          </a:xfrm>
        </p:spPr>
      </p:pic>
    </p:spTree>
    <p:extLst>
      <p:ext uri="{BB962C8B-B14F-4D97-AF65-F5344CB8AC3E}">
        <p14:creationId xmlns:p14="http://schemas.microsoft.com/office/powerpoint/2010/main" val="83201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a:xfrm>
            <a:off x="304800" y="2171700"/>
            <a:ext cx="2701636" cy="2514600"/>
          </a:xfrm>
        </p:spPr>
        <p:txBody>
          <a:bodyPr>
            <a:noAutofit/>
          </a:bodyPr>
          <a:lstStyle/>
          <a:p>
            <a:r>
              <a:rPr lang="en-US" dirty="0"/>
              <a:t>Step 3*: describe the </a:t>
            </a:r>
            <a:r>
              <a:rPr lang="en-US" b="1" dirty="0"/>
              <a:t>action</a:t>
            </a:r>
            <a:r>
              <a:rPr lang="en-US" dirty="0"/>
              <a:t> for functions </a:t>
            </a:r>
          </a:p>
        </p:txBody>
      </p:sp>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stretch>
            <a:fillRect/>
          </a:stretch>
        </p:blipFill>
        <p:spPr>
          <a:xfrm>
            <a:off x="3006436" y="1382486"/>
            <a:ext cx="8813800" cy="2917920"/>
          </a:xfrm>
          <a:prstGeom prst="rect">
            <a:avLst/>
          </a:prstGeom>
        </p:spPr>
      </p:pic>
    </p:spTree>
    <p:extLst>
      <p:ext uri="{BB962C8B-B14F-4D97-AF65-F5344CB8AC3E}">
        <p14:creationId xmlns:p14="http://schemas.microsoft.com/office/powerpoint/2010/main" val="191603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a:xfrm>
            <a:off x="304800" y="2171700"/>
            <a:ext cx="2701636" cy="2514600"/>
          </a:xfrm>
        </p:spPr>
        <p:txBody>
          <a:bodyPr>
            <a:noAutofit/>
          </a:bodyPr>
          <a:lstStyle/>
          <a:p>
            <a:r>
              <a:rPr lang="en-US" dirty="0"/>
              <a:t>Step 3*: describe the </a:t>
            </a:r>
            <a:r>
              <a:rPr lang="en-US" b="1" dirty="0"/>
              <a:t>action</a:t>
            </a:r>
            <a:r>
              <a:rPr lang="en-US" dirty="0"/>
              <a:t> for functions </a:t>
            </a:r>
          </a:p>
        </p:txBody>
      </p:sp>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3">
            <a:alphaModFix amt="30000"/>
          </a:blip>
          <a:stretch>
            <a:fillRect/>
          </a:stretch>
        </p:blipFill>
        <p:spPr>
          <a:xfrm>
            <a:off x="3006436" y="1382486"/>
            <a:ext cx="8813800" cy="2917920"/>
          </a:xfrm>
          <a:prstGeom prst="rect">
            <a:avLst/>
          </a:prstGeom>
        </p:spPr>
      </p:pic>
      <p:pic>
        <p:nvPicPr>
          <p:cNvPr id="14" name="Picture 13">
            <a:extLst>
              <a:ext uri="{FF2B5EF4-FFF2-40B4-BE49-F238E27FC236}">
                <a16:creationId xmlns:a16="http://schemas.microsoft.com/office/drawing/2014/main" id="{2DF53BD2-D552-7D4E-99B7-6EE3F83E3B91}"/>
              </a:ext>
            </a:extLst>
          </p:cNvPr>
          <p:cNvPicPr>
            <a:picLocks noChangeAspect="1"/>
          </p:cNvPicPr>
          <p:nvPr/>
        </p:nvPicPr>
        <p:blipFill>
          <a:blip r:embed="rId4"/>
          <a:stretch>
            <a:fillRect/>
          </a:stretch>
        </p:blipFill>
        <p:spPr>
          <a:xfrm>
            <a:off x="3006436" y="3630660"/>
            <a:ext cx="8813800" cy="2917920"/>
          </a:xfrm>
          <a:prstGeom prst="rect">
            <a:avLst/>
          </a:prstGeom>
        </p:spPr>
      </p:pic>
    </p:spTree>
    <p:extLst>
      <p:ext uri="{BB962C8B-B14F-4D97-AF65-F5344CB8AC3E}">
        <p14:creationId xmlns:p14="http://schemas.microsoft.com/office/powerpoint/2010/main" val="2596379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stretch>
            <a:fillRect/>
          </a:stretch>
        </p:blipFill>
        <p:spPr>
          <a:xfrm>
            <a:off x="3241566" y="711202"/>
            <a:ext cx="8813800" cy="3606800"/>
          </a:xfrm>
          <a:prstGeom prst="rect">
            <a:avLst/>
          </a:prstGeom>
        </p:spPr>
      </p:pic>
      <p:sp>
        <p:nvSpPr>
          <p:cNvPr id="5" name="Title 1">
            <a:extLst>
              <a:ext uri="{FF2B5EF4-FFF2-40B4-BE49-F238E27FC236}">
                <a16:creationId xmlns:a16="http://schemas.microsoft.com/office/drawing/2014/main" id="{BFAF6522-5A25-86FA-77F7-A603898DEC9F}"/>
              </a:ext>
            </a:extLst>
          </p:cNvPr>
          <p:cNvSpPr txBox="1">
            <a:spLocks/>
          </p:cNvSpPr>
          <p:nvPr/>
        </p:nvSpPr>
        <p:spPr>
          <a:xfrm>
            <a:off x="304800" y="2171700"/>
            <a:ext cx="2701636" cy="2514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3*: describe the </a:t>
            </a:r>
            <a:r>
              <a:rPr lang="en-US" b="1"/>
              <a:t>action</a:t>
            </a:r>
            <a:r>
              <a:rPr lang="en-US"/>
              <a:t> for functions </a:t>
            </a:r>
            <a:endParaRPr lang="en-US" dirty="0"/>
          </a:p>
        </p:txBody>
      </p:sp>
    </p:spTree>
    <p:extLst>
      <p:ext uri="{BB962C8B-B14F-4D97-AF65-F5344CB8AC3E}">
        <p14:creationId xmlns:p14="http://schemas.microsoft.com/office/powerpoint/2010/main" val="4022338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alphaModFix amt="30000"/>
          </a:blip>
          <a:stretch>
            <a:fillRect/>
          </a:stretch>
        </p:blipFill>
        <p:spPr>
          <a:xfrm>
            <a:off x="3241566" y="711202"/>
            <a:ext cx="8813800" cy="3606800"/>
          </a:xfrm>
          <a:prstGeom prst="rect">
            <a:avLst/>
          </a:prstGeom>
        </p:spPr>
      </p:pic>
      <p:pic>
        <p:nvPicPr>
          <p:cNvPr id="14" name="Picture 13">
            <a:extLst>
              <a:ext uri="{FF2B5EF4-FFF2-40B4-BE49-F238E27FC236}">
                <a16:creationId xmlns:a16="http://schemas.microsoft.com/office/drawing/2014/main" id="{2DF53BD2-D552-7D4E-99B7-6EE3F83E3B91}"/>
              </a:ext>
            </a:extLst>
          </p:cNvPr>
          <p:cNvPicPr>
            <a:picLocks noChangeAspect="1"/>
          </p:cNvPicPr>
          <p:nvPr/>
        </p:nvPicPr>
        <p:blipFill>
          <a:blip r:embed="rId3"/>
          <a:stretch>
            <a:fillRect/>
          </a:stretch>
        </p:blipFill>
        <p:spPr>
          <a:xfrm>
            <a:off x="3241566" y="3251200"/>
            <a:ext cx="8813800" cy="3606800"/>
          </a:xfrm>
          <a:prstGeom prst="rect">
            <a:avLst/>
          </a:prstGeom>
        </p:spPr>
      </p:pic>
      <p:sp>
        <p:nvSpPr>
          <p:cNvPr id="5" name="Title 1">
            <a:extLst>
              <a:ext uri="{FF2B5EF4-FFF2-40B4-BE49-F238E27FC236}">
                <a16:creationId xmlns:a16="http://schemas.microsoft.com/office/drawing/2014/main" id="{BFAF6522-5A25-86FA-77F7-A603898DEC9F}"/>
              </a:ext>
            </a:extLst>
          </p:cNvPr>
          <p:cNvSpPr txBox="1">
            <a:spLocks/>
          </p:cNvSpPr>
          <p:nvPr/>
        </p:nvSpPr>
        <p:spPr>
          <a:xfrm>
            <a:off x="304800" y="2171700"/>
            <a:ext cx="2701636" cy="2514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Step 3*: describe the </a:t>
            </a:r>
            <a:r>
              <a:rPr lang="en-US" b="1"/>
              <a:t>action</a:t>
            </a:r>
            <a:r>
              <a:rPr lang="en-US"/>
              <a:t> for functions </a:t>
            </a:r>
            <a:endParaRPr lang="en-US" dirty="0"/>
          </a:p>
        </p:txBody>
      </p:sp>
    </p:spTree>
    <p:extLst>
      <p:ext uri="{BB962C8B-B14F-4D97-AF65-F5344CB8AC3E}">
        <p14:creationId xmlns:p14="http://schemas.microsoft.com/office/powerpoint/2010/main" val="3948342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6402-9A50-C04E-99AA-C455919C0FC9}"/>
              </a:ext>
            </a:extLst>
          </p:cNvPr>
          <p:cNvSpPr>
            <a:spLocks noGrp="1"/>
          </p:cNvSpPr>
          <p:nvPr>
            <p:ph type="title"/>
          </p:nvPr>
        </p:nvSpPr>
        <p:spPr/>
        <p:txBody>
          <a:bodyPr/>
          <a:lstStyle/>
          <a:p>
            <a:r>
              <a:rPr lang="en-US" dirty="0"/>
              <a:t>Step 4*: docstrings</a:t>
            </a:r>
          </a:p>
        </p:txBody>
      </p:sp>
      <p:pic>
        <p:nvPicPr>
          <p:cNvPr id="5" name="Picture 4">
            <a:extLst>
              <a:ext uri="{FF2B5EF4-FFF2-40B4-BE49-F238E27FC236}">
                <a16:creationId xmlns:a16="http://schemas.microsoft.com/office/drawing/2014/main" id="{D16CD48E-3662-CE4C-83A3-8A86293454FF}"/>
              </a:ext>
            </a:extLst>
          </p:cNvPr>
          <p:cNvPicPr>
            <a:picLocks noChangeAspect="1"/>
          </p:cNvPicPr>
          <p:nvPr/>
        </p:nvPicPr>
        <p:blipFill>
          <a:blip r:embed="rId3">
            <a:alphaModFix amt="35000"/>
            <a:extLst>
              <a:ext uri="{BEBA8EAE-BF5A-486C-A8C5-ECC9F3942E4B}">
                <a14:imgProps xmlns:a14="http://schemas.microsoft.com/office/drawing/2010/main">
                  <a14:imgLayer>
                    <a14:imgEffect>
                      <a14:saturation sat="0"/>
                    </a14:imgEffect>
                  </a14:imgLayer>
                </a14:imgProps>
              </a:ext>
            </a:extLst>
          </a:blip>
          <a:stretch>
            <a:fillRect/>
          </a:stretch>
        </p:blipFill>
        <p:spPr>
          <a:xfrm>
            <a:off x="3200401" y="780307"/>
            <a:ext cx="8799859" cy="5853984"/>
          </a:xfrm>
          <a:prstGeom prst="rect">
            <a:avLst/>
          </a:prstGeom>
        </p:spPr>
      </p:pic>
      <p:pic>
        <p:nvPicPr>
          <p:cNvPr id="6" name="Picture 5">
            <a:extLst>
              <a:ext uri="{FF2B5EF4-FFF2-40B4-BE49-F238E27FC236}">
                <a16:creationId xmlns:a16="http://schemas.microsoft.com/office/drawing/2014/main" id="{12F485C6-E418-C44E-914B-459F83E559F1}"/>
              </a:ext>
            </a:extLst>
          </p:cNvPr>
          <p:cNvPicPr>
            <a:picLocks noChangeAspect="1"/>
          </p:cNvPicPr>
          <p:nvPr/>
        </p:nvPicPr>
        <p:blipFill rotWithShape="1">
          <a:blip r:embed="rId4"/>
          <a:srcRect l="15531" t="18565" r="10602" b="68932"/>
          <a:stretch/>
        </p:blipFill>
        <p:spPr>
          <a:xfrm>
            <a:off x="4567030" y="1867100"/>
            <a:ext cx="6500192" cy="731905"/>
          </a:xfrm>
          <a:prstGeom prst="rect">
            <a:avLst/>
          </a:prstGeom>
        </p:spPr>
      </p:pic>
    </p:spTree>
    <p:extLst>
      <p:ext uri="{BB962C8B-B14F-4D97-AF65-F5344CB8AC3E}">
        <p14:creationId xmlns:p14="http://schemas.microsoft.com/office/powerpoint/2010/main" val="113921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EEADD-CF97-DC99-6BF5-37531101C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4F97D-C9FE-FE0D-A5F8-E48E8978195C}"/>
              </a:ext>
            </a:extLst>
          </p:cNvPr>
          <p:cNvSpPr>
            <a:spLocks noGrp="1"/>
          </p:cNvSpPr>
          <p:nvPr>
            <p:ph type="title"/>
          </p:nvPr>
        </p:nvSpPr>
        <p:spPr/>
        <p:txBody>
          <a:bodyPr/>
          <a:lstStyle/>
          <a:p>
            <a:r>
              <a:rPr lang="en-US" dirty="0"/>
              <a:t>Debugging</a:t>
            </a:r>
          </a:p>
        </p:txBody>
      </p:sp>
      <p:sp>
        <p:nvSpPr>
          <p:cNvPr id="4" name="Text Placeholder 3">
            <a:extLst>
              <a:ext uri="{FF2B5EF4-FFF2-40B4-BE49-F238E27FC236}">
                <a16:creationId xmlns:a16="http://schemas.microsoft.com/office/drawing/2014/main" id="{C36AE7A1-4082-A608-D101-678E744D20D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4936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458321" y="1123837"/>
            <a:ext cx="8137093" cy="4807527"/>
          </a:xfrm>
          <a:prstGeom prst="rect">
            <a:avLst/>
          </a:prstGeom>
        </p:spPr>
      </p:pic>
      <p:sp>
        <p:nvSpPr>
          <p:cNvPr id="5" name="Frame 4">
            <a:extLst>
              <a:ext uri="{FF2B5EF4-FFF2-40B4-BE49-F238E27FC236}">
                <a16:creationId xmlns:a16="http://schemas.microsoft.com/office/drawing/2014/main" id="{3947D39D-9D6F-9233-C4B3-41E92561CDDD}"/>
              </a:ext>
            </a:extLst>
          </p:cNvPr>
          <p:cNvSpPr/>
          <p:nvPr/>
        </p:nvSpPr>
        <p:spPr>
          <a:xfrm>
            <a:off x="3869268" y="4003964"/>
            <a:ext cx="2586950" cy="81741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2504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90FC2-23A5-B642-8590-71F839807FA7}"/>
              </a:ext>
            </a:extLst>
          </p:cNvPr>
          <p:cNvPicPr>
            <a:picLocks noChangeAspect="1"/>
          </p:cNvPicPr>
          <p:nvPr/>
        </p:nvPicPr>
        <p:blipFill>
          <a:blip r:embed="rId3"/>
          <a:stretch>
            <a:fillRect/>
          </a:stretch>
        </p:blipFill>
        <p:spPr>
          <a:xfrm>
            <a:off x="2764401" y="550390"/>
            <a:ext cx="7632441" cy="6002811"/>
          </a:xfrm>
          <a:prstGeom prst="rect">
            <a:avLst/>
          </a:prstGeom>
        </p:spPr>
      </p:pic>
      <p:sp>
        <p:nvSpPr>
          <p:cNvPr id="2" name="Title 1">
            <a:extLst>
              <a:ext uri="{FF2B5EF4-FFF2-40B4-BE49-F238E27FC236}">
                <a16:creationId xmlns:a16="http://schemas.microsoft.com/office/drawing/2014/main" id="{67AD57A8-9C4E-684B-B996-3CDC8D8A9C08}"/>
              </a:ext>
            </a:extLst>
          </p:cNvPr>
          <p:cNvSpPr>
            <a:spLocks noGrp="1"/>
          </p:cNvSpPr>
          <p:nvPr>
            <p:ph type="title"/>
          </p:nvPr>
        </p:nvSpPr>
        <p:spPr/>
        <p:txBody>
          <a:bodyPr/>
          <a:lstStyle/>
          <a:p>
            <a:r>
              <a:rPr lang="en-US" dirty="0"/>
              <a:t>Fun history: the term “debug”</a:t>
            </a:r>
          </a:p>
        </p:txBody>
      </p:sp>
      <p:pic>
        <p:nvPicPr>
          <p:cNvPr id="5" name="Picture 4">
            <a:extLst>
              <a:ext uri="{FF2B5EF4-FFF2-40B4-BE49-F238E27FC236}">
                <a16:creationId xmlns:a16="http://schemas.microsoft.com/office/drawing/2014/main" id="{821ECC28-AC25-EC48-9631-ABF1090901C0}"/>
              </a:ext>
            </a:extLst>
          </p:cNvPr>
          <p:cNvPicPr>
            <a:picLocks noChangeAspect="1"/>
          </p:cNvPicPr>
          <p:nvPr/>
        </p:nvPicPr>
        <p:blipFill>
          <a:blip r:embed="rId4"/>
          <a:stretch>
            <a:fillRect/>
          </a:stretch>
        </p:blipFill>
        <p:spPr>
          <a:xfrm>
            <a:off x="8907678" y="1766597"/>
            <a:ext cx="3187337" cy="3984171"/>
          </a:xfrm>
          <a:prstGeom prst="ellipse">
            <a:avLst/>
          </a:prstGeom>
          <a:ln w="63500" cap="rnd">
            <a:solidFill>
              <a:srgbClr val="003470"/>
            </a:solidFill>
          </a:ln>
          <a:effectLst/>
          <a:scene3d>
            <a:camera prst="orthographicFront"/>
            <a:lightRig rig="contrasting" dir="t">
              <a:rot lat="0" lon="0" rev="3000000"/>
            </a:lightRig>
          </a:scene3d>
          <a:sp3d contourW="7620">
            <a:bevelT w="95250" h="31750"/>
            <a:contourClr>
              <a:srgbClr val="333333"/>
            </a:contourClr>
          </a:sp3d>
        </p:spPr>
      </p:pic>
      <p:grpSp>
        <p:nvGrpSpPr>
          <p:cNvPr id="6" name="Group 5">
            <a:extLst>
              <a:ext uri="{FF2B5EF4-FFF2-40B4-BE49-F238E27FC236}">
                <a16:creationId xmlns:a16="http://schemas.microsoft.com/office/drawing/2014/main" id="{50A766E0-5BC6-0F40-A00F-867092432CF9}"/>
              </a:ext>
            </a:extLst>
          </p:cNvPr>
          <p:cNvGrpSpPr/>
          <p:nvPr/>
        </p:nvGrpSpPr>
        <p:grpSpPr>
          <a:xfrm>
            <a:off x="5752980" y="4949879"/>
            <a:ext cx="4123153" cy="1571436"/>
            <a:chOff x="5041311" y="1895660"/>
            <a:chExt cx="4123153" cy="1571436"/>
          </a:xfrm>
        </p:grpSpPr>
        <p:sp>
          <p:nvSpPr>
            <p:cNvPr id="7" name="TextBox 6">
              <a:extLst>
                <a:ext uri="{FF2B5EF4-FFF2-40B4-BE49-F238E27FC236}">
                  <a16:creationId xmlns:a16="http://schemas.microsoft.com/office/drawing/2014/main" id="{6E788BCA-559F-1F43-A247-F0352E11701D}"/>
                </a:ext>
              </a:extLst>
            </p:cNvPr>
            <p:cNvSpPr txBox="1"/>
            <p:nvPr/>
          </p:nvSpPr>
          <p:spPr>
            <a:xfrm>
              <a:off x="5041311" y="2728432"/>
              <a:ext cx="3290453" cy="738664"/>
            </a:xfrm>
            <a:prstGeom prst="rect">
              <a:avLst/>
            </a:prstGeom>
            <a:noFill/>
          </p:spPr>
          <p:txBody>
            <a:bodyPr wrap="none" rtlCol="0">
              <a:spAutoFit/>
            </a:bodyPr>
            <a:lstStyle/>
            <a:p>
              <a:pPr algn="ctr"/>
              <a:r>
                <a:rPr lang="en-US" sz="2400" b="1" dirty="0">
                  <a:solidFill>
                    <a:srgbClr val="003470"/>
                  </a:solidFill>
                </a:rPr>
                <a:t>RDML Grace M. Hopper</a:t>
              </a:r>
            </a:p>
            <a:p>
              <a:pPr algn="ctr"/>
              <a:r>
                <a:rPr lang="en-US" dirty="0">
                  <a:solidFill>
                    <a:srgbClr val="003470"/>
                  </a:solidFill>
                </a:rPr>
                <a:t>b.1906 – d.1992</a:t>
              </a:r>
              <a:endParaRPr lang="en-US" sz="3600" dirty="0">
                <a:solidFill>
                  <a:srgbClr val="003470"/>
                </a:solidFill>
              </a:endParaRPr>
            </a:p>
          </p:txBody>
        </p:sp>
        <p:sp>
          <p:nvSpPr>
            <p:cNvPr id="8" name="Circular Arrow 7">
              <a:extLst>
                <a:ext uri="{FF2B5EF4-FFF2-40B4-BE49-F238E27FC236}">
                  <a16:creationId xmlns:a16="http://schemas.microsoft.com/office/drawing/2014/main" id="{C0344860-744E-2844-A825-CD54028AEBEE}"/>
                </a:ext>
              </a:extLst>
            </p:cNvPr>
            <p:cNvSpPr/>
            <p:nvPr/>
          </p:nvSpPr>
          <p:spPr>
            <a:xfrm rot="1849230" flipV="1">
              <a:off x="7964967" y="1895660"/>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4905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stretch>
            <a:fillRect/>
          </a:stretch>
        </p:blipFill>
        <p:spPr>
          <a:xfrm>
            <a:off x="3200401" y="2189266"/>
            <a:ext cx="8229600" cy="3544897"/>
          </a:xfrm>
        </p:spPr>
      </p:pic>
      <p:grpSp>
        <p:nvGrpSpPr>
          <p:cNvPr id="15" name="Group 14">
            <a:extLst>
              <a:ext uri="{FF2B5EF4-FFF2-40B4-BE49-F238E27FC236}">
                <a16:creationId xmlns:a16="http://schemas.microsoft.com/office/drawing/2014/main" id="{DD620A6C-13B6-D048-95E9-20FEEB051EA9}"/>
              </a:ext>
            </a:extLst>
          </p:cNvPr>
          <p:cNvGrpSpPr/>
          <p:nvPr/>
        </p:nvGrpSpPr>
        <p:grpSpPr>
          <a:xfrm>
            <a:off x="7011832" y="1546835"/>
            <a:ext cx="2652637" cy="2219776"/>
            <a:chOff x="3815188" y="1862217"/>
            <a:chExt cx="2652637" cy="2219776"/>
          </a:xfrm>
        </p:grpSpPr>
        <p:sp>
          <p:nvSpPr>
            <p:cNvPr id="16" name="TextBox 15">
              <a:extLst>
                <a:ext uri="{FF2B5EF4-FFF2-40B4-BE49-F238E27FC236}">
                  <a16:creationId xmlns:a16="http://schemas.microsoft.com/office/drawing/2014/main" id="{41991BAB-EA09-074D-B81C-FC9C752DD11E}"/>
                </a:ext>
              </a:extLst>
            </p:cNvPr>
            <p:cNvSpPr txBox="1"/>
            <p:nvPr/>
          </p:nvSpPr>
          <p:spPr>
            <a:xfrm>
              <a:off x="3815188" y="1862217"/>
              <a:ext cx="2271776" cy="830997"/>
            </a:xfrm>
            <a:prstGeom prst="rect">
              <a:avLst/>
            </a:prstGeom>
            <a:noFill/>
          </p:spPr>
          <p:txBody>
            <a:bodyPr wrap="none" rtlCol="0">
              <a:spAutoFit/>
            </a:bodyPr>
            <a:lstStyle/>
            <a:p>
              <a:pPr algn="ctr"/>
              <a:r>
                <a:rPr lang="en-US" sz="2400" dirty="0">
                  <a:solidFill>
                    <a:srgbClr val="003470"/>
                  </a:solidFill>
                </a:rPr>
                <a:t>this is called</a:t>
              </a:r>
            </a:p>
            <a:p>
              <a:pPr algn="ctr"/>
              <a:r>
                <a:rPr lang="en-US" sz="2400" dirty="0">
                  <a:solidFill>
                    <a:srgbClr val="003470"/>
                  </a:solidFill>
                </a:rPr>
                <a:t>an </a:t>
              </a:r>
              <a:r>
                <a:rPr lang="en-US" sz="2400" b="1" dirty="0">
                  <a:solidFill>
                    <a:srgbClr val="003470"/>
                  </a:solidFill>
                  <a:latin typeface="Courier" pitchFamily="2" charset="0"/>
                </a:rPr>
                <a:t>Exception</a:t>
              </a:r>
              <a:endParaRPr lang="en-US" sz="3600" dirty="0">
                <a:solidFill>
                  <a:srgbClr val="003470"/>
                </a:solidFill>
              </a:endParaRPr>
            </a:p>
          </p:txBody>
        </p:sp>
        <p:sp>
          <p:nvSpPr>
            <p:cNvPr id="17" name="Circular Arrow 16">
              <a:extLst>
                <a:ext uri="{FF2B5EF4-FFF2-40B4-BE49-F238E27FC236}">
                  <a16:creationId xmlns:a16="http://schemas.microsoft.com/office/drawing/2014/main" id="{5C3F83BF-2878-DA46-8E1A-9C41FCD82073}"/>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26204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BFB04-1A1B-9ABD-3D32-76FB4349B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16B96-CAE3-56BA-906E-EDDA281D1287}"/>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79B4064A-D82A-E3F5-B520-C614BE2B5773}"/>
              </a:ext>
            </a:extLst>
          </p:cNvPr>
          <p:cNvSpPr>
            <a:spLocks noGrp="1"/>
          </p:cNvSpPr>
          <p:nvPr>
            <p:ph idx="1"/>
          </p:nvPr>
        </p:nvSpPr>
        <p:spPr/>
        <p:txBody>
          <a:bodyPr>
            <a:normAutofit/>
          </a:bodyPr>
          <a:lstStyle/>
          <a:p>
            <a:r>
              <a:rPr lang="en-US" sz="2800" dirty="0"/>
              <a:t>Documenting code</a:t>
            </a:r>
          </a:p>
          <a:p>
            <a:r>
              <a:rPr lang="en-US" sz="2800" dirty="0"/>
              <a:t>Tracing code</a:t>
            </a:r>
          </a:p>
          <a:p>
            <a:r>
              <a:rPr lang="en-US" sz="2800" dirty="0"/>
              <a:t>Debugging </a:t>
            </a:r>
          </a:p>
        </p:txBody>
      </p:sp>
    </p:spTree>
    <p:extLst>
      <p:ext uri="{BB962C8B-B14F-4D97-AF65-F5344CB8AC3E}">
        <p14:creationId xmlns:p14="http://schemas.microsoft.com/office/powerpoint/2010/main" val="329593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352800" y="1656551"/>
            <a:ext cx="8229600" cy="3544897"/>
          </a:xfrm>
        </p:spPr>
      </p:pic>
      <p:grpSp>
        <p:nvGrpSpPr>
          <p:cNvPr id="6" name="Group 5">
            <a:extLst>
              <a:ext uri="{FF2B5EF4-FFF2-40B4-BE49-F238E27FC236}">
                <a16:creationId xmlns:a16="http://schemas.microsoft.com/office/drawing/2014/main" id="{4407F7CE-D35A-7042-A4F2-82D636E96906}"/>
              </a:ext>
            </a:extLst>
          </p:cNvPr>
          <p:cNvGrpSpPr/>
          <p:nvPr/>
        </p:nvGrpSpPr>
        <p:grpSpPr>
          <a:xfrm>
            <a:off x="6257465" y="3113082"/>
            <a:ext cx="4823192" cy="2262709"/>
            <a:chOff x="3707935" y="289018"/>
            <a:chExt cx="4823192" cy="2262709"/>
          </a:xfrm>
        </p:grpSpPr>
        <p:sp>
          <p:nvSpPr>
            <p:cNvPr id="7" name="TextBox 6">
              <a:extLst>
                <a:ext uri="{FF2B5EF4-FFF2-40B4-BE49-F238E27FC236}">
                  <a16:creationId xmlns:a16="http://schemas.microsoft.com/office/drawing/2014/main" id="{1EB41032-0713-8849-9DB2-A372A2122BE6}"/>
                </a:ext>
              </a:extLst>
            </p:cNvPr>
            <p:cNvSpPr txBox="1"/>
            <p:nvPr/>
          </p:nvSpPr>
          <p:spPr>
            <a:xfrm>
              <a:off x="4207507" y="1720730"/>
              <a:ext cx="4323620" cy="830997"/>
            </a:xfrm>
            <a:prstGeom prst="rect">
              <a:avLst/>
            </a:prstGeom>
            <a:noFill/>
          </p:spPr>
          <p:txBody>
            <a:bodyPr wrap="none" rtlCol="0">
              <a:spAutoFit/>
            </a:bodyPr>
            <a:lstStyle/>
            <a:p>
              <a:pPr algn="ctr"/>
              <a:r>
                <a:rPr lang="en-US" sz="2400" dirty="0">
                  <a:solidFill>
                    <a:srgbClr val="003470"/>
                  </a:solidFill>
                </a:rPr>
                <a:t>this kind of error gives you </a:t>
              </a:r>
            </a:p>
            <a:p>
              <a:pPr algn="ctr"/>
              <a:r>
                <a:rPr lang="en-US" sz="2400" dirty="0">
                  <a:solidFill>
                    <a:srgbClr val="003470"/>
                  </a:solidFill>
                </a:rPr>
                <a:t>a </a:t>
              </a:r>
              <a:r>
                <a:rPr lang="en-US" sz="2400" b="1" dirty="0">
                  <a:solidFill>
                    <a:srgbClr val="003470"/>
                  </a:solidFill>
                </a:rPr>
                <a:t>clue</a:t>
              </a:r>
              <a:r>
                <a:rPr lang="en-US" sz="2400" dirty="0">
                  <a:solidFill>
                    <a:srgbClr val="003470"/>
                  </a:solidFill>
                </a:rPr>
                <a:t> about what the problem is</a:t>
              </a:r>
              <a:endParaRPr lang="en-US" sz="3600" dirty="0">
                <a:solidFill>
                  <a:srgbClr val="003470"/>
                </a:solidFill>
              </a:endParaRPr>
            </a:p>
          </p:txBody>
        </p:sp>
        <p:sp>
          <p:nvSpPr>
            <p:cNvPr id="8" name="Circular Arrow 7">
              <a:extLst>
                <a:ext uri="{FF2B5EF4-FFF2-40B4-BE49-F238E27FC236}">
                  <a16:creationId xmlns:a16="http://schemas.microsoft.com/office/drawing/2014/main" id="{160F4F26-0A63-4B4E-8445-5702CB13D515}"/>
                </a:ext>
              </a:extLst>
            </p:cNvPr>
            <p:cNvSpPr/>
            <p:nvPr/>
          </p:nvSpPr>
          <p:spPr>
            <a:xfrm rot="21208508" flipH="1" flipV="1">
              <a:off x="3707935" y="28901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Content Placeholder 4">
            <a:extLst>
              <a:ext uri="{FF2B5EF4-FFF2-40B4-BE49-F238E27FC236}">
                <a16:creationId xmlns:a16="http://schemas.microsoft.com/office/drawing/2014/main" id="{F7D2E6E4-8790-044B-A453-4FA16C96D913}"/>
              </a:ext>
            </a:extLst>
          </p:cNvPr>
          <p:cNvPicPr>
            <a:picLocks noChangeAspect="1"/>
          </p:cNvPicPr>
          <p:nvPr/>
        </p:nvPicPr>
        <p:blipFill rotWithShape="1">
          <a:blip r:embed="rId3"/>
          <a:srcRect l="7594" t="54155" r="34354" b="38474"/>
          <a:stretch/>
        </p:blipFill>
        <p:spPr>
          <a:xfrm>
            <a:off x="3977951" y="3570514"/>
            <a:ext cx="4777273" cy="261257"/>
          </a:xfrm>
          <a:prstGeom prst="rect">
            <a:avLst/>
          </a:prstGeom>
        </p:spPr>
      </p:pic>
    </p:spTree>
    <p:extLst>
      <p:ext uri="{BB962C8B-B14F-4D97-AF65-F5344CB8AC3E}">
        <p14:creationId xmlns:p14="http://schemas.microsoft.com/office/powerpoint/2010/main" val="399613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1469E726-0E03-3848-9AE5-C0F586CE7A9C}"/>
              </a:ext>
            </a:extLst>
          </p:cNvPr>
          <p:cNvPicPr>
            <a:picLocks noChangeAspect="1"/>
          </p:cNvPicPr>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366655" y="2180123"/>
            <a:ext cx="8229600" cy="3544897"/>
          </a:xfrm>
          <a:prstGeom prst="rect">
            <a:avLst/>
          </a:prstGeom>
        </p:spPr>
      </p:pic>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rotWithShape="1">
          <a:blip r:embed="rId3"/>
          <a:srcRect l="44104" t="36186" r="45238" b="56536"/>
          <a:stretch/>
        </p:blipFill>
        <p:spPr>
          <a:xfrm>
            <a:off x="7042916" y="3436151"/>
            <a:ext cx="877078" cy="257981"/>
          </a:xfrm>
        </p:spPr>
      </p:pic>
      <p:grpSp>
        <p:nvGrpSpPr>
          <p:cNvPr id="9" name="Group 8">
            <a:extLst>
              <a:ext uri="{FF2B5EF4-FFF2-40B4-BE49-F238E27FC236}">
                <a16:creationId xmlns:a16="http://schemas.microsoft.com/office/drawing/2014/main" id="{6A9D3350-98C2-9F42-B6AE-73845D95DE13}"/>
              </a:ext>
            </a:extLst>
          </p:cNvPr>
          <p:cNvGrpSpPr/>
          <p:nvPr/>
        </p:nvGrpSpPr>
        <p:grpSpPr>
          <a:xfrm>
            <a:off x="4259903" y="1628074"/>
            <a:ext cx="4823756" cy="2219776"/>
            <a:chOff x="2539194" y="1862217"/>
            <a:chExt cx="4823756" cy="2219776"/>
          </a:xfrm>
        </p:grpSpPr>
        <p:sp>
          <p:nvSpPr>
            <p:cNvPr id="10" name="TextBox 9">
              <a:extLst>
                <a:ext uri="{FF2B5EF4-FFF2-40B4-BE49-F238E27FC236}">
                  <a16:creationId xmlns:a16="http://schemas.microsoft.com/office/drawing/2014/main" id="{4334A256-910E-0E4E-9B49-37FCB94C2108}"/>
                </a:ext>
              </a:extLst>
            </p:cNvPr>
            <p:cNvSpPr txBox="1"/>
            <p:nvPr/>
          </p:nvSpPr>
          <p:spPr>
            <a:xfrm>
              <a:off x="2539194" y="1862217"/>
              <a:ext cx="4823756" cy="830997"/>
            </a:xfrm>
            <a:prstGeom prst="rect">
              <a:avLst/>
            </a:prstGeom>
            <a:noFill/>
          </p:spPr>
          <p:txBody>
            <a:bodyPr wrap="none" rtlCol="0">
              <a:spAutoFit/>
            </a:bodyPr>
            <a:lstStyle/>
            <a:p>
              <a:pPr algn="ctr"/>
              <a:r>
                <a:rPr lang="en-US" sz="2400" dirty="0">
                  <a:solidFill>
                    <a:srgbClr val="003470"/>
                  </a:solidFill>
                </a:rPr>
                <a:t>it also tells you </a:t>
              </a:r>
              <a:r>
                <a:rPr lang="en-US" sz="2400" b="1" dirty="0">
                  <a:solidFill>
                    <a:srgbClr val="003470"/>
                  </a:solidFill>
                </a:rPr>
                <a:t>where</a:t>
              </a:r>
              <a:r>
                <a:rPr lang="en-US" sz="2400" dirty="0">
                  <a:solidFill>
                    <a:srgbClr val="003470"/>
                  </a:solidFill>
                </a:rPr>
                <a:t> the problem is</a:t>
              </a:r>
            </a:p>
            <a:p>
              <a:pPr algn="ctr"/>
              <a:r>
                <a:rPr lang="en-US" sz="2400" dirty="0">
                  <a:solidFill>
                    <a:srgbClr val="003470"/>
                  </a:solidFill>
                </a:rPr>
                <a:t>(but be careful!)</a:t>
              </a:r>
              <a:endParaRPr lang="en-US" sz="3600" dirty="0">
                <a:solidFill>
                  <a:srgbClr val="003470"/>
                </a:solidFill>
              </a:endParaRPr>
            </a:p>
          </p:txBody>
        </p:sp>
        <p:sp>
          <p:nvSpPr>
            <p:cNvPr id="11" name="Circular Arrow 10">
              <a:extLst>
                <a:ext uri="{FF2B5EF4-FFF2-40B4-BE49-F238E27FC236}">
                  <a16:creationId xmlns:a16="http://schemas.microsoft.com/office/drawing/2014/main" id="{74252315-40CE-E54A-80DA-CB839700E0F6}"/>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6014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NameError</a:t>
            </a:r>
            <a:r>
              <a:rPr lang="en-US" sz="2400" b="1" dirty="0"/>
              <a:t>: </a:t>
            </a:r>
            <a:r>
              <a:rPr lang="en-US" sz="2400" dirty="0"/>
              <a:t>raised when Python can’t find the thing you’re referring to (a variable or a function)</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064271"/>
            <a:ext cx="8229600" cy="3544897"/>
          </a:xfrm>
          <a:prstGeom prst="rect">
            <a:avLst/>
          </a:prstGeom>
        </p:spPr>
      </p:pic>
    </p:spTree>
    <p:extLst>
      <p:ext uri="{BB962C8B-B14F-4D97-AF65-F5344CB8AC3E}">
        <p14:creationId xmlns:p14="http://schemas.microsoft.com/office/powerpoint/2010/main" val="3129258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TypeError</a:t>
            </a:r>
            <a:r>
              <a:rPr lang="en-US" sz="2400" b="1" dirty="0"/>
              <a:t>: </a:t>
            </a:r>
            <a:r>
              <a:rPr lang="en-US" sz="2400" dirty="0"/>
              <a:t>raised when you try to perform an operation on an object that’s not the right type (i.e. a </a:t>
            </a:r>
            <a:r>
              <a:rPr lang="en-US" sz="2400" dirty="0">
                <a:latin typeface="Courier" pitchFamily="2" charset="0"/>
              </a:rPr>
              <a:t>string</a:t>
            </a:r>
            <a:r>
              <a:rPr lang="en-US" sz="2400" dirty="0"/>
              <a:t> instead of a number) </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311236" y="2181471"/>
            <a:ext cx="8229600" cy="3395217"/>
          </a:xfrm>
          <a:prstGeom prst="rect">
            <a:avLst/>
          </a:prstGeom>
        </p:spPr>
      </p:pic>
    </p:spTree>
    <p:extLst>
      <p:ext uri="{BB962C8B-B14F-4D97-AF65-F5344CB8AC3E}">
        <p14:creationId xmlns:p14="http://schemas.microsoft.com/office/powerpoint/2010/main" val="3678778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IndexError</a:t>
            </a:r>
            <a:r>
              <a:rPr lang="en-US" sz="2400" b="1" dirty="0"/>
              <a:t>: </a:t>
            </a:r>
            <a:r>
              <a:rPr lang="en-US" sz="2400" dirty="0"/>
              <a:t>raised when you try to use an index that’s out of bounds</a:t>
            </a:r>
          </a:p>
        </p:txBody>
      </p:sp>
      <p:pic>
        <p:nvPicPr>
          <p:cNvPr id="5" name="Content Placeholder 4">
            <a:extLst>
              <a:ext uri="{FF2B5EF4-FFF2-40B4-BE49-F238E27FC236}">
                <a16:creationId xmlns:a16="http://schemas.microsoft.com/office/drawing/2014/main" id="{27F93E38-41B3-9444-9658-A04360047946}"/>
              </a:ext>
            </a:extLst>
          </p:cNvPr>
          <p:cNvPicPr>
            <a:picLocks noChangeAspect="1"/>
          </p:cNvPicPr>
          <p:nvPr/>
        </p:nvPicPr>
        <p:blipFill>
          <a:blip r:embed="rId2"/>
          <a:stretch>
            <a:fillRect/>
          </a:stretch>
        </p:blipFill>
        <p:spPr>
          <a:xfrm>
            <a:off x="3412068" y="2360655"/>
            <a:ext cx="8229600" cy="3364365"/>
          </a:xfrm>
          <a:prstGeom prst="rect">
            <a:avLst/>
          </a:prstGeom>
        </p:spPr>
      </p:pic>
    </p:spTree>
    <p:extLst>
      <p:ext uri="{BB962C8B-B14F-4D97-AF65-F5344CB8AC3E}">
        <p14:creationId xmlns:p14="http://schemas.microsoft.com/office/powerpoint/2010/main" val="23661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SyntaxError</a:t>
            </a:r>
            <a:r>
              <a:rPr lang="en-US" sz="2400" b="1" dirty="0"/>
              <a:t>: </a:t>
            </a:r>
            <a:r>
              <a:rPr lang="en-US" sz="2400" dirty="0"/>
              <a:t>raised when you try to run a command that isn’t a valid Python statement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068" y="2485694"/>
            <a:ext cx="8229600" cy="2322121"/>
          </a:xfrm>
          <a:prstGeom prst="rect">
            <a:avLst/>
          </a:prstGeom>
        </p:spPr>
      </p:pic>
    </p:spTree>
    <p:extLst>
      <p:ext uri="{BB962C8B-B14F-4D97-AF65-F5344CB8AC3E}">
        <p14:creationId xmlns:p14="http://schemas.microsoft.com/office/powerpoint/2010/main" val="2254134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SyntaxError</a:t>
            </a:r>
            <a:r>
              <a:rPr lang="en-US" sz="2400" b="1" dirty="0"/>
              <a:t>: </a:t>
            </a:r>
            <a:r>
              <a:rPr lang="en-US" sz="2400" dirty="0"/>
              <a:t>also raised if your indentation is messed up (this is a special kind of </a:t>
            </a:r>
            <a:r>
              <a:rPr lang="en-US" sz="2400" dirty="0" err="1">
                <a:latin typeface="Courier" pitchFamily="2" charset="0"/>
              </a:rPr>
              <a:t>SyntaxError</a:t>
            </a:r>
            <a:r>
              <a:rPr lang="en-US" sz="2400" dirty="0"/>
              <a:t> called an </a:t>
            </a:r>
            <a:r>
              <a:rPr lang="en-US" sz="2400" dirty="0" err="1">
                <a:latin typeface="Courier" pitchFamily="2" charset="0"/>
              </a:rPr>
              <a:t>IndentationError</a:t>
            </a:r>
            <a:r>
              <a:rPr lang="en-US" sz="2400"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181" y="2444363"/>
            <a:ext cx="8229600" cy="3280657"/>
          </a:xfrm>
          <a:prstGeom prst="rect">
            <a:avLst/>
          </a:prstGeom>
        </p:spPr>
      </p:pic>
    </p:spTree>
    <p:extLst>
      <p:ext uri="{BB962C8B-B14F-4D97-AF65-F5344CB8AC3E}">
        <p14:creationId xmlns:p14="http://schemas.microsoft.com/office/powerpoint/2010/main" val="3181558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nchor="t">
            <a:normAutofit/>
          </a:bodyPr>
          <a:lstStyle/>
          <a:p>
            <a:r>
              <a:rPr lang="en-US" sz="2400" b="1" dirty="0" err="1">
                <a:latin typeface="Courier" pitchFamily="2" charset="0"/>
              </a:rPr>
              <a:t>ZeroDivisionError</a:t>
            </a:r>
            <a:r>
              <a:rPr lang="en-US" sz="2400" b="1" dirty="0"/>
              <a:t>: </a:t>
            </a:r>
            <a:r>
              <a:rPr lang="en-US" sz="2400" dirty="0"/>
              <a:t>raised when you try to divide by zero (or do modular arithmetic with zero)</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3412068" y="2116545"/>
            <a:ext cx="8229600" cy="3358813"/>
          </a:xfrm>
          <a:prstGeom prst="rect">
            <a:avLst/>
          </a:prstGeom>
        </p:spPr>
      </p:pic>
    </p:spTree>
    <p:extLst>
      <p:ext uri="{BB962C8B-B14F-4D97-AF65-F5344CB8AC3E}">
        <p14:creationId xmlns:p14="http://schemas.microsoft.com/office/powerpoint/2010/main" val="899132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13-CAD6-F947-BA9A-746B640FBCE0}"/>
              </a:ext>
            </a:extLst>
          </p:cNvPr>
          <p:cNvSpPr>
            <a:spLocks noGrp="1"/>
          </p:cNvSpPr>
          <p:nvPr>
            <p:ph type="title"/>
          </p:nvPr>
        </p:nvSpPr>
        <p:spPr/>
        <p:txBody>
          <a:bodyPr/>
          <a:lstStyle/>
          <a:p>
            <a:r>
              <a:rPr lang="en-US" dirty="0"/>
              <a:t>Less 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A632DA98-9D81-6443-B014-CFE6E407E240}"/>
              </a:ext>
            </a:extLst>
          </p:cNvPr>
          <p:cNvSpPr>
            <a:spLocks noGrp="1"/>
          </p:cNvSpPr>
          <p:nvPr>
            <p:ph idx="1"/>
          </p:nvPr>
        </p:nvSpPr>
        <p:spPr/>
        <p:txBody>
          <a:bodyPr anchor="t">
            <a:normAutofit/>
          </a:bodyPr>
          <a:lstStyle/>
          <a:p>
            <a:pPr marL="0" indent="0" algn="ctr">
              <a:buNone/>
            </a:pPr>
            <a:endParaRPr lang="en-US" sz="2400" dirty="0"/>
          </a:p>
          <a:p>
            <a:pPr marL="0" indent="0" algn="ctr">
              <a:buNone/>
            </a:pPr>
            <a:endParaRPr lang="en-US" sz="2400" dirty="0"/>
          </a:p>
          <a:p>
            <a:pPr marL="0" indent="0" algn="ctr">
              <a:buNone/>
            </a:pPr>
            <a:r>
              <a:rPr lang="en-US" sz="2400" dirty="0"/>
              <a:t>Did your program throw an </a:t>
            </a:r>
            <a:r>
              <a:rPr lang="en-US" sz="2400" b="1" dirty="0">
                <a:latin typeface="Courier" pitchFamily="2" charset="0"/>
              </a:rPr>
              <a:t>Exception</a:t>
            </a:r>
            <a:r>
              <a:rPr lang="en-US" sz="2400" dirty="0"/>
              <a:t> not listed here?   </a:t>
            </a:r>
          </a:p>
          <a:p>
            <a:pPr marL="0" indent="0" algn="ctr">
              <a:buNone/>
            </a:pPr>
            <a:endParaRPr lang="en-US" sz="2400" dirty="0"/>
          </a:p>
          <a:p>
            <a:pPr marL="0" indent="0" algn="ctr">
              <a:buNone/>
            </a:pPr>
            <a:r>
              <a:rPr lang="en-US" sz="2400" dirty="0"/>
              <a:t>Look it up at:</a:t>
            </a:r>
          </a:p>
          <a:p>
            <a:pPr marL="0" indent="0" algn="ctr">
              <a:buNone/>
            </a:pPr>
            <a:r>
              <a:rPr lang="en-US" sz="2400" dirty="0"/>
              <a:t>https://</a:t>
            </a:r>
            <a:r>
              <a:rPr lang="en-US" sz="2400" dirty="0" err="1"/>
              <a:t>docs.python.org</a:t>
            </a:r>
            <a:r>
              <a:rPr lang="en-US" sz="2400" dirty="0"/>
              <a:t>/3/library/</a:t>
            </a:r>
            <a:r>
              <a:rPr lang="en-US" sz="2400" dirty="0" err="1"/>
              <a:t>exceptions.html</a:t>
            </a:r>
            <a:endParaRPr lang="en-US" sz="2400" dirty="0"/>
          </a:p>
        </p:txBody>
      </p:sp>
    </p:spTree>
    <p:extLst>
      <p:ext uri="{BB962C8B-B14F-4D97-AF65-F5344CB8AC3E}">
        <p14:creationId xmlns:p14="http://schemas.microsoft.com/office/powerpoint/2010/main" val="117265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lstStyle/>
          <a:p>
            <a:r>
              <a:rPr lang="en-US" b="1" dirty="0">
                <a:latin typeface="Courier" pitchFamily="2" charset="0"/>
              </a:rPr>
              <a:t>Exceptions</a:t>
            </a:r>
            <a:r>
              <a:rPr lang="en-US" dirty="0"/>
              <a:t> = relatively easy to fix</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nchor="t">
            <a:normAutofit/>
          </a:bodyPr>
          <a:lstStyle/>
          <a:p>
            <a:pPr marL="0" indent="0" algn="ctr">
              <a:buNone/>
            </a:pPr>
            <a:endParaRPr lang="en-US" sz="2400" dirty="0"/>
          </a:p>
          <a:p>
            <a:pPr marL="0" indent="0" algn="ctr">
              <a:buNone/>
            </a:pPr>
            <a:endParaRPr lang="en-US" sz="2400" dirty="0"/>
          </a:p>
          <a:p>
            <a:pPr marL="0" indent="0" algn="ctr">
              <a:buNone/>
            </a:pPr>
            <a:r>
              <a:rPr lang="en-US" sz="2400" dirty="0"/>
              <a:t>Why would I say that?</a:t>
            </a:r>
          </a:p>
          <a:p>
            <a:pPr marL="0" indent="0" algn="ctr">
              <a:buNone/>
            </a:pPr>
            <a:r>
              <a:rPr lang="en-US" sz="2400" dirty="0"/>
              <a:t>What’s the alternative?</a:t>
            </a:r>
          </a:p>
        </p:txBody>
      </p:sp>
    </p:spTree>
    <p:extLst>
      <p:ext uri="{BB962C8B-B14F-4D97-AF65-F5344CB8AC3E}">
        <p14:creationId xmlns:p14="http://schemas.microsoft.com/office/powerpoint/2010/main" val="269539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Big Picture</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sz="2400" b="1" dirty="0"/>
              <a:t>Other people </a:t>
            </a:r>
            <a:r>
              <a:rPr lang="en-US" sz="2400" dirty="0"/>
              <a:t>need to be able to understand your code</a:t>
            </a:r>
          </a:p>
          <a:p>
            <a:r>
              <a:rPr lang="en-US" sz="2400" b="1" dirty="0"/>
              <a:t>Future you </a:t>
            </a:r>
            <a:r>
              <a:rPr lang="en-US" sz="2400" dirty="0"/>
              <a:t>needs to be able to understand your code</a:t>
            </a:r>
          </a:p>
          <a:p>
            <a:endParaRPr lang="en-US" sz="2400" b="1" dirty="0"/>
          </a:p>
          <a:p>
            <a:endParaRPr lang="en-US" sz="2400" b="1" dirty="0"/>
          </a:p>
          <a:p>
            <a:pPr marL="0" indent="0">
              <a:buNone/>
            </a:pPr>
            <a:endParaRPr lang="en-US" sz="2400" b="1" dirty="0"/>
          </a:p>
          <a:p>
            <a:pPr marL="0" indent="0">
              <a:buNone/>
            </a:pPr>
            <a:endParaRPr lang="en-US" sz="6000" b="1" dirty="0"/>
          </a:p>
          <a:p>
            <a:pPr marL="0" indent="0">
              <a:buNone/>
            </a:pPr>
            <a:endParaRPr lang="en-US" sz="6000" b="1" dirty="0"/>
          </a:p>
          <a:p>
            <a:pPr marL="0" indent="0">
              <a:buNone/>
            </a:pPr>
            <a:endParaRPr lang="en-US" sz="6000" b="1" dirty="0"/>
          </a:p>
        </p:txBody>
      </p:sp>
    </p:spTree>
    <p:extLst>
      <p:ext uri="{BB962C8B-B14F-4D97-AF65-F5344CB8AC3E}">
        <p14:creationId xmlns:p14="http://schemas.microsoft.com/office/powerpoint/2010/main" val="1785657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nchor="t">
            <a:normAutofit/>
          </a:bodyPr>
          <a:lstStyle/>
          <a:p>
            <a:r>
              <a:rPr lang="en-US" sz="2400" dirty="0"/>
              <a:t>Mistakes in the </a:t>
            </a:r>
            <a:r>
              <a:rPr lang="en-US" sz="2400" b="1" dirty="0"/>
              <a:t>reasoning</a:t>
            </a:r>
            <a:r>
              <a:rPr lang="en-US" sz="2400" dirty="0"/>
              <a:t> behind the code (though the statements are valid and there are no </a:t>
            </a:r>
            <a:r>
              <a:rPr lang="en-US" sz="2400" dirty="0">
                <a:latin typeface="Courier" pitchFamily="2" charset="0"/>
              </a:rPr>
              <a:t>Exceptions</a:t>
            </a:r>
            <a:r>
              <a:rPr lang="en-US" sz="2400" dirty="0"/>
              <a:t>), e.g.</a:t>
            </a:r>
          </a:p>
        </p:txBody>
      </p:sp>
      <p:pic>
        <p:nvPicPr>
          <p:cNvPr id="5" name="Picture 4">
            <a:extLst>
              <a:ext uri="{FF2B5EF4-FFF2-40B4-BE49-F238E27FC236}">
                <a16:creationId xmlns:a16="http://schemas.microsoft.com/office/drawing/2014/main" id="{F8B3F165-137E-FA43-A1D7-9BBB93A5D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68" y="1916739"/>
            <a:ext cx="8229600" cy="3359019"/>
          </a:xfrm>
          <a:prstGeom prst="rect">
            <a:avLst/>
          </a:prstGeom>
        </p:spPr>
      </p:pic>
      <p:grpSp>
        <p:nvGrpSpPr>
          <p:cNvPr id="6" name="Group 5">
            <a:extLst>
              <a:ext uri="{FF2B5EF4-FFF2-40B4-BE49-F238E27FC236}">
                <a16:creationId xmlns:a16="http://schemas.microsoft.com/office/drawing/2014/main" id="{2DE67FD4-4BAD-224A-9AF6-B7F90603A670}"/>
              </a:ext>
            </a:extLst>
          </p:cNvPr>
          <p:cNvGrpSpPr/>
          <p:nvPr/>
        </p:nvGrpSpPr>
        <p:grpSpPr>
          <a:xfrm>
            <a:off x="6329002" y="3596248"/>
            <a:ext cx="3606079" cy="2234731"/>
            <a:chOff x="3801242" y="86289"/>
            <a:chExt cx="3606079" cy="2234731"/>
          </a:xfrm>
        </p:grpSpPr>
        <p:sp>
          <p:nvSpPr>
            <p:cNvPr id="7" name="TextBox 6">
              <a:extLst>
                <a:ext uri="{FF2B5EF4-FFF2-40B4-BE49-F238E27FC236}">
                  <a16:creationId xmlns:a16="http://schemas.microsoft.com/office/drawing/2014/main" id="{F5DEE070-D6DB-0C4F-85A9-F789F32848B4}"/>
                </a:ext>
              </a:extLst>
            </p:cNvPr>
            <p:cNvSpPr txBox="1"/>
            <p:nvPr/>
          </p:nvSpPr>
          <p:spPr>
            <a:xfrm>
              <a:off x="3908543" y="1490023"/>
              <a:ext cx="3498778" cy="830997"/>
            </a:xfrm>
            <a:prstGeom prst="rect">
              <a:avLst/>
            </a:prstGeom>
            <a:noFill/>
          </p:spPr>
          <p:txBody>
            <a:bodyPr wrap="none" rtlCol="0">
              <a:spAutoFit/>
            </a:bodyPr>
            <a:lstStyle/>
            <a:p>
              <a:pPr algn="ctr"/>
              <a:r>
                <a:rPr lang="en-US" sz="2400" dirty="0">
                  <a:solidFill>
                    <a:srgbClr val="003470"/>
                  </a:solidFill>
                </a:rPr>
                <a:t>perfectly </a:t>
              </a:r>
              <a:r>
                <a:rPr lang="en-US" sz="2400" b="1" dirty="0">
                  <a:solidFill>
                    <a:srgbClr val="003470"/>
                  </a:solidFill>
                </a:rPr>
                <a:t>valid</a:t>
              </a:r>
              <a:r>
                <a:rPr lang="en-US" sz="2400" dirty="0">
                  <a:solidFill>
                    <a:srgbClr val="003470"/>
                  </a:solidFill>
                </a:rPr>
                <a:t> </a:t>
              </a:r>
            </a:p>
            <a:p>
              <a:pPr algn="ctr"/>
              <a:r>
                <a:rPr lang="en-US" sz="2400" dirty="0">
                  <a:solidFill>
                    <a:srgbClr val="003470"/>
                  </a:solidFill>
                </a:rPr>
                <a:t>(just not what we wanted)</a:t>
              </a:r>
              <a:endParaRPr lang="en-US" sz="3600" dirty="0">
                <a:solidFill>
                  <a:srgbClr val="003470"/>
                </a:solidFill>
              </a:endParaRPr>
            </a:p>
          </p:txBody>
        </p:sp>
        <p:sp>
          <p:nvSpPr>
            <p:cNvPr id="8" name="Circular Arrow 7">
              <a:extLst>
                <a:ext uri="{FF2B5EF4-FFF2-40B4-BE49-F238E27FC236}">
                  <a16:creationId xmlns:a16="http://schemas.microsoft.com/office/drawing/2014/main" id="{3453A690-20B9-FB4C-BA63-3CED900323F8}"/>
                </a:ext>
              </a:extLst>
            </p:cNvPr>
            <p:cNvSpPr/>
            <p:nvPr/>
          </p:nvSpPr>
          <p:spPr>
            <a:xfrm rot="21208508" flipH="1" flipV="1">
              <a:off x="3801242" y="86289"/>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98634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B3F165-137E-FA43-A1D7-9BBB93A5D72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05200" y="1986439"/>
            <a:ext cx="8229600" cy="3359019"/>
          </a:xfrm>
          <a:prstGeom prst="rect">
            <a:avLst/>
          </a:prstGeom>
        </p:spPr>
      </p:pic>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nchor="t">
            <a:normAutofit/>
          </a:bodyPr>
          <a:lstStyle/>
          <a:p>
            <a:r>
              <a:rPr lang="en-US" sz="2400" dirty="0"/>
              <a:t>Mistakes in the </a:t>
            </a:r>
            <a:r>
              <a:rPr lang="en-US" sz="2400" b="1" dirty="0"/>
              <a:t>reasoning</a:t>
            </a:r>
            <a:r>
              <a:rPr lang="en-US" sz="2400" dirty="0"/>
              <a:t> behind the code (though the statements are valid and there are no </a:t>
            </a:r>
            <a:r>
              <a:rPr lang="en-US" sz="2400" dirty="0">
                <a:latin typeface="Courier" pitchFamily="2" charset="0"/>
              </a:rPr>
              <a:t>Exceptions</a:t>
            </a:r>
            <a:r>
              <a:rPr lang="en-US" sz="2400" dirty="0"/>
              <a:t>), e.g.</a:t>
            </a:r>
          </a:p>
        </p:txBody>
      </p:sp>
      <p:grpSp>
        <p:nvGrpSpPr>
          <p:cNvPr id="6" name="Group 5">
            <a:extLst>
              <a:ext uri="{FF2B5EF4-FFF2-40B4-BE49-F238E27FC236}">
                <a16:creationId xmlns:a16="http://schemas.microsoft.com/office/drawing/2014/main" id="{24082C79-EED6-BC43-80EB-5E854285E95C}"/>
              </a:ext>
            </a:extLst>
          </p:cNvPr>
          <p:cNvGrpSpPr/>
          <p:nvPr/>
        </p:nvGrpSpPr>
        <p:grpSpPr>
          <a:xfrm>
            <a:off x="4947556" y="3120195"/>
            <a:ext cx="3100930" cy="2297838"/>
            <a:chOff x="92320" y="-1334636"/>
            <a:chExt cx="3100930" cy="2297838"/>
          </a:xfrm>
        </p:grpSpPr>
        <p:sp>
          <p:nvSpPr>
            <p:cNvPr id="7" name="TextBox 6">
              <a:extLst>
                <a:ext uri="{FF2B5EF4-FFF2-40B4-BE49-F238E27FC236}">
                  <a16:creationId xmlns:a16="http://schemas.microsoft.com/office/drawing/2014/main" id="{8CC69769-7991-B74E-9C3D-3F363A3E31C5}"/>
                </a:ext>
              </a:extLst>
            </p:cNvPr>
            <p:cNvSpPr txBox="1"/>
            <p:nvPr/>
          </p:nvSpPr>
          <p:spPr>
            <a:xfrm>
              <a:off x="746746" y="132205"/>
              <a:ext cx="2446504" cy="830997"/>
            </a:xfrm>
            <a:prstGeom prst="rect">
              <a:avLst/>
            </a:prstGeom>
            <a:noFill/>
          </p:spPr>
          <p:txBody>
            <a:bodyPr wrap="none" rtlCol="0">
              <a:spAutoFit/>
            </a:bodyPr>
            <a:lstStyle/>
            <a:p>
              <a:pPr algn="ctr"/>
              <a:r>
                <a:rPr lang="en-US" sz="2400" dirty="0">
                  <a:solidFill>
                    <a:srgbClr val="003470"/>
                  </a:solidFill>
                </a:rPr>
                <a:t>what we were</a:t>
              </a:r>
            </a:p>
            <a:p>
              <a:pPr algn="ctr"/>
              <a:r>
                <a:rPr lang="en-US" sz="2400" b="1" dirty="0">
                  <a:solidFill>
                    <a:srgbClr val="003470"/>
                  </a:solidFill>
                </a:rPr>
                <a:t>actually</a:t>
              </a:r>
              <a:r>
                <a:rPr lang="en-US" sz="2400" dirty="0">
                  <a:solidFill>
                    <a:srgbClr val="003470"/>
                  </a:solidFill>
                </a:rPr>
                <a:t> going for</a:t>
              </a:r>
              <a:endParaRPr lang="en-US" sz="3600" dirty="0">
                <a:solidFill>
                  <a:srgbClr val="003470"/>
                </a:solidFill>
              </a:endParaRPr>
            </a:p>
          </p:txBody>
        </p:sp>
        <p:sp>
          <p:nvSpPr>
            <p:cNvPr id="8" name="Circular Arrow 7">
              <a:extLst>
                <a:ext uri="{FF2B5EF4-FFF2-40B4-BE49-F238E27FC236}">
                  <a16:creationId xmlns:a16="http://schemas.microsoft.com/office/drawing/2014/main" id="{A25E636E-0BB2-524E-B515-0164560FB0D4}"/>
                </a:ext>
              </a:extLst>
            </p:cNvPr>
            <p:cNvSpPr/>
            <p:nvPr/>
          </p:nvSpPr>
          <p:spPr>
            <a:xfrm rot="1817868" flipH="1" flipV="1">
              <a:off x="92320" y="-1334636"/>
              <a:ext cx="1850349" cy="1859305"/>
            </a:xfrm>
            <a:prstGeom prst="circularArrow">
              <a:avLst>
                <a:gd name="adj1" fmla="val 1411"/>
                <a:gd name="adj2" fmla="val 1563058"/>
                <a:gd name="adj3" fmla="val 20880751"/>
                <a:gd name="adj4" fmla="val 1473570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a:extLst>
              <a:ext uri="{FF2B5EF4-FFF2-40B4-BE49-F238E27FC236}">
                <a16:creationId xmlns:a16="http://schemas.microsoft.com/office/drawing/2014/main" id="{F8B3F165-137E-FA43-A1D7-9BBB93A5D725}"/>
              </a:ext>
            </a:extLst>
          </p:cNvPr>
          <p:cNvPicPr>
            <a:picLocks noChangeAspect="1"/>
          </p:cNvPicPr>
          <p:nvPr/>
        </p:nvPicPr>
        <p:blipFill rotWithShape="1">
          <a:blip r:embed="rId5">
            <a:extLst>
              <a:ext uri="{28A0092B-C50C-407E-A947-70E740481C1C}">
                <a14:useLocalDpi xmlns:a14="http://schemas.microsoft.com/office/drawing/2010/main" val="0"/>
              </a:ext>
            </a:extLst>
          </a:blip>
          <a:srcRect l="6514" t="33753" r="67337" b="57099"/>
          <a:stretch/>
        </p:blipFill>
        <p:spPr>
          <a:xfrm>
            <a:off x="4041229" y="3120195"/>
            <a:ext cx="2151993" cy="307290"/>
          </a:xfrm>
          <a:prstGeom prst="rect">
            <a:avLst/>
          </a:prstGeom>
        </p:spPr>
      </p:pic>
    </p:spTree>
    <p:extLst>
      <p:ext uri="{BB962C8B-B14F-4D97-AF65-F5344CB8AC3E}">
        <p14:creationId xmlns:p14="http://schemas.microsoft.com/office/powerpoint/2010/main" val="3604546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44B5-8229-A341-8CE3-ED96CC7D444C}"/>
              </a:ext>
            </a:extLst>
          </p:cNvPr>
          <p:cNvSpPr>
            <a:spLocks noGrp="1"/>
          </p:cNvSpPr>
          <p:nvPr>
            <p:ph type="title"/>
          </p:nvPr>
        </p:nvSpPr>
        <p:spPr/>
        <p:txBody>
          <a:bodyPr/>
          <a:lstStyle/>
          <a:p>
            <a:r>
              <a:rPr lang="en-US" dirty="0"/>
              <a:t>An analogy</a:t>
            </a:r>
          </a:p>
        </p:txBody>
      </p:sp>
      <p:sp>
        <p:nvSpPr>
          <p:cNvPr id="6" name="Folded Corner 5">
            <a:extLst>
              <a:ext uri="{FF2B5EF4-FFF2-40B4-BE49-F238E27FC236}">
                <a16:creationId xmlns:a16="http://schemas.microsoft.com/office/drawing/2014/main" id="{AFB839EE-5685-E04A-92B6-17629D5E5E09}"/>
              </a:ext>
            </a:extLst>
          </p:cNvPr>
          <p:cNvSpPr/>
          <p:nvPr/>
        </p:nvSpPr>
        <p:spPr>
          <a:xfrm>
            <a:off x="3744686" y="1123837"/>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Syntactic Error</a:t>
            </a:r>
          </a:p>
          <a:p>
            <a:pPr algn="ctr"/>
            <a:endParaRPr lang="en-US" sz="3200" dirty="0">
              <a:solidFill>
                <a:srgbClr val="003470"/>
              </a:solidFill>
            </a:endParaRPr>
          </a:p>
          <a:p>
            <a:pPr algn="ctr"/>
            <a:r>
              <a:rPr lang="en-US" sz="3200" dirty="0">
                <a:solidFill>
                  <a:srgbClr val="003470"/>
                </a:solidFill>
              </a:rPr>
              <a:t>Their is no </a:t>
            </a:r>
          </a:p>
          <a:p>
            <a:pPr algn="ctr"/>
            <a:r>
              <a:rPr lang="en-US" sz="3200" dirty="0">
                <a:solidFill>
                  <a:srgbClr val="003470"/>
                </a:solidFill>
              </a:rPr>
              <a:t>reason to be concerned.</a:t>
            </a:r>
          </a:p>
        </p:txBody>
      </p:sp>
      <p:sp>
        <p:nvSpPr>
          <p:cNvPr id="7" name="Folded Corner 6">
            <a:extLst>
              <a:ext uri="{FF2B5EF4-FFF2-40B4-BE49-F238E27FC236}">
                <a16:creationId xmlns:a16="http://schemas.microsoft.com/office/drawing/2014/main" id="{FDB4A538-41C7-6048-85B0-195514B169E0}"/>
              </a:ext>
            </a:extLst>
          </p:cNvPr>
          <p:cNvSpPr/>
          <p:nvPr/>
        </p:nvSpPr>
        <p:spPr>
          <a:xfrm>
            <a:off x="7743371" y="1123837"/>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Logical Error</a:t>
            </a:r>
          </a:p>
          <a:p>
            <a:pPr algn="ctr"/>
            <a:endParaRPr lang="en-US" sz="3200" dirty="0">
              <a:solidFill>
                <a:srgbClr val="003470"/>
              </a:solidFill>
            </a:endParaRPr>
          </a:p>
          <a:p>
            <a:pPr algn="ctr"/>
            <a:r>
              <a:rPr lang="en-US" sz="3200" dirty="0">
                <a:solidFill>
                  <a:srgbClr val="003470"/>
                </a:solidFill>
              </a:rPr>
              <a:t>If an animal is green, it must </a:t>
            </a:r>
          </a:p>
          <a:p>
            <a:pPr algn="ctr"/>
            <a:r>
              <a:rPr lang="en-US" sz="3200" dirty="0">
                <a:solidFill>
                  <a:srgbClr val="003470"/>
                </a:solidFill>
              </a:rPr>
              <a:t>be a frog.</a:t>
            </a:r>
          </a:p>
        </p:txBody>
      </p:sp>
    </p:spTree>
    <p:extLst>
      <p:ext uri="{BB962C8B-B14F-4D97-AF65-F5344CB8AC3E}">
        <p14:creationId xmlns:p14="http://schemas.microsoft.com/office/powerpoint/2010/main" val="1180850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normAutofit/>
          </a:bodyPr>
          <a:lstStyle/>
          <a:p>
            <a:pPr marL="0" indent="0" algn="ctr">
              <a:buNone/>
            </a:pPr>
            <a:endParaRPr lang="en-US" sz="2400" dirty="0"/>
          </a:p>
          <a:p>
            <a:pPr marL="0" indent="0" algn="ctr">
              <a:buNone/>
            </a:pPr>
            <a:r>
              <a:rPr lang="en-US" sz="2400" dirty="0">
                <a:latin typeface="Arial" panose="020B0604020202020204" pitchFamily="34" charset="0"/>
                <a:cs typeface="Arial" panose="020B0604020202020204" pitchFamily="34" charset="0"/>
              </a:rPr>
              <a:t>How do you find and fix </a:t>
            </a:r>
            <a:r>
              <a:rPr lang="en-US" sz="2400" b="1" dirty="0">
                <a:latin typeface="Arial" panose="020B0604020202020204" pitchFamily="34" charset="0"/>
                <a:cs typeface="Arial" panose="020B0604020202020204" pitchFamily="34" charset="0"/>
              </a:rPr>
              <a:t>logical</a:t>
            </a:r>
            <a:r>
              <a:rPr lang="en-US" sz="2400" dirty="0">
                <a:latin typeface="Arial" panose="020B0604020202020204" pitchFamily="34" charset="0"/>
                <a:cs typeface="Arial" panose="020B0604020202020204" pitchFamily="34" charset="0"/>
              </a:rPr>
              <a:t> errors?</a:t>
            </a:r>
            <a:endParaRPr lang="en-US" sz="2400" b="1" dirty="0"/>
          </a:p>
        </p:txBody>
      </p:sp>
    </p:spTree>
    <p:extLst>
      <p:ext uri="{BB962C8B-B14F-4D97-AF65-F5344CB8AC3E}">
        <p14:creationId xmlns:p14="http://schemas.microsoft.com/office/powerpoint/2010/main" val="1955425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7FA7-3DA4-D74F-A090-2E9F27743F16}"/>
              </a:ext>
            </a:extLst>
          </p:cNvPr>
          <p:cNvSpPr>
            <a:spLocks noGrp="1"/>
          </p:cNvSpPr>
          <p:nvPr>
            <p:ph type="title"/>
          </p:nvPr>
        </p:nvSpPr>
        <p:spPr/>
        <p:txBody>
          <a:bodyPr/>
          <a:lstStyle/>
          <a:p>
            <a:r>
              <a:rPr lang="en-US" dirty="0"/>
              <a:t>Step 1: map out the code</a:t>
            </a:r>
          </a:p>
        </p:txBody>
      </p:sp>
      <p:sp>
        <p:nvSpPr>
          <p:cNvPr id="3" name="Content Placeholder 2">
            <a:extLst>
              <a:ext uri="{FF2B5EF4-FFF2-40B4-BE49-F238E27FC236}">
                <a16:creationId xmlns:a16="http://schemas.microsoft.com/office/drawing/2014/main" id="{B9BF8AEE-D7B7-1641-A9C2-5138DE6F58F9}"/>
              </a:ext>
            </a:extLst>
          </p:cNvPr>
          <p:cNvSpPr>
            <a:spLocks noGrp="1"/>
          </p:cNvSpPr>
          <p:nvPr>
            <p:ph idx="1"/>
          </p:nvPr>
        </p:nvSpPr>
        <p:spPr/>
        <p:txBody>
          <a:bodyPr anchor="t">
            <a:normAutofit/>
          </a:bodyPr>
          <a:lstStyle/>
          <a:p>
            <a:r>
              <a:rPr lang="en-US" sz="2400" dirty="0"/>
              <a:t>It is impossible to debug code that you </a:t>
            </a:r>
            <a:r>
              <a:rPr lang="en-US" sz="2400" b="1" dirty="0"/>
              <a:t>don’t understand</a:t>
            </a:r>
            <a:r>
              <a:rPr lang="en-US" sz="2400" dirty="0"/>
              <a:t> </a:t>
            </a:r>
            <a:r>
              <a:rPr lang="en-US" dirty="0"/>
              <a:t>(and it’s possible to not understand code even if </a:t>
            </a:r>
            <a:r>
              <a:rPr lang="en-US" b="1" dirty="0"/>
              <a:t>you wrote it</a:t>
            </a:r>
            <a:r>
              <a:rPr lang="en-US" dirty="0"/>
              <a:t>!)</a:t>
            </a:r>
          </a:p>
          <a:p>
            <a:r>
              <a:rPr lang="en-US" sz="2400" dirty="0"/>
              <a:t>It’s often helpful to map out how the code fits together:</a:t>
            </a:r>
          </a:p>
        </p:txBody>
      </p:sp>
      <p:sp>
        <p:nvSpPr>
          <p:cNvPr id="4" name="Rounded Rectangle 3">
            <a:extLst>
              <a:ext uri="{FF2B5EF4-FFF2-40B4-BE49-F238E27FC236}">
                <a16:creationId xmlns:a16="http://schemas.microsoft.com/office/drawing/2014/main" id="{A3FE919E-D083-9447-A7CD-8DFB40B8A536}"/>
              </a:ext>
            </a:extLst>
          </p:cNvPr>
          <p:cNvSpPr/>
          <p:nvPr/>
        </p:nvSpPr>
        <p:spPr>
          <a:xfrm>
            <a:off x="4677748" y="3359019"/>
            <a:ext cx="1716833"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470"/>
                </a:solidFill>
                <a:latin typeface="Courier" pitchFamily="2" charset="0"/>
              </a:rPr>
              <a:t>main()</a:t>
            </a:r>
          </a:p>
        </p:txBody>
      </p:sp>
      <p:sp>
        <p:nvSpPr>
          <p:cNvPr id="5" name="Rounded Rectangle 4">
            <a:extLst>
              <a:ext uri="{FF2B5EF4-FFF2-40B4-BE49-F238E27FC236}">
                <a16:creationId xmlns:a16="http://schemas.microsoft.com/office/drawing/2014/main" id="{6EF9FDF5-950F-FF4E-ADDA-1C66CCEF1104}"/>
              </a:ext>
            </a:extLst>
          </p:cNvPr>
          <p:cNvSpPr/>
          <p:nvPr/>
        </p:nvSpPr>
        <p:spPr>
          <a:xfrm>
            <a:off x="5909388" y="5383761"/>
            <a:ext cx="2985797"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printHello</a:t>
            </a:r>
            <a:r>
              <a:rPr lang="en-US" sz="2400" b="1" dirty="0">
                <a:solidFill>
                  <a:srgbClr val="003470"/>
                </a:solidFill>
                <a:latin typeface="Courier" pitchFamily="2" charset="0"/>
              </a:rPr>
              <a:t>()</a:t>
            </a:r>
          </a:p>
        </p:txBody>
      </p:sp>
      <p:sp>
        <p:nvSpPr>
          <p:cNvPr id="6" name="Rounded Rectangle 5">
            <a:extLst>
              <a:ext uri="{FF2B5EF4-FFF2-40B4-BE49-F238E27FC236}">
                <a16:creationId xmlns:a16="http://schemas.microsoft.com/office/drawing/2014/main" id="{36D1BBAF-67BC-BD48-A966-71875DD369EF}"/>
              </a:ext>
            </a:extLst>
          </p:cNvPr>
          <p:cNvSpPr/>
          <p:nvPr/>
        </p:nvSpPr>
        <p:spPr>
          <a:xfrm>
            <a:off x="5909386" y="4363615"/>
            <a:ext cx="2985798"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printGoodbye</a:t>
            </a:r>
            <a:r>
              <a:rPr lang="en-US" sz="2400" b="1" dirty="0">
                <a:solidFill>
                  <a:srgbClr val="003470"/>
                </a:solidFill>
                <a:latin typeface="Courier" pitchFamily="2" charset="0"/>
              </a:rPr>
              <a:t>()</a:t>
            </a:r>
          </a:p>
        </p:txBody>
      </p:sp>
      <p:cxnSp>
        <p:nvCxnSpPr>
          <p:cNvPr id="8" name="Elbow Connector 7">
            <a:extLst>
              <a:ext uri="{FF2B5EF4-FFF2-40B4-BE49-F238E27FC236}">
                <a16:creationId xmlns:a16="http://schemas.microsoft.com/office/drawing/2014/main" id="{9892C3D9-EDB5-3445-87C2-340864CDE6AB}"/>
              </a:ext>
            </a:extLst>
          </p:cNvPr>
          <p:cNvCxnSpPr>
            <a:cxnSpLocks/>
            <a:stCxn id="4" idx="2"/>
            <a:endCxn id="6" idx="1"/>
          </p:cNvCxnSpPr>
          <p:nvPr/>
        </p:nvCxnSpPr>
        <p:spPr>
          <a:xfrm rot="16200000" flipH="1">
            <a:off x="5374432" y="4136571"/>
            <a:ext cx="696686" cy="373222"/>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563646E-0368-8E42-A833-AB67E93621CE}"/>
              </a:ext>
            </a:extLst>
          </p:cNvPr>
          <p:cNvCxnSpPr>
            <a:cxnSpLocks/>
            <a:endCxn id="5" idx="1"/>
          </p:cNvCxnSpPr>
          <p:nvPr/>
        </p:nvCxnSpPr>
        <p:spPr>
          <a:xfrm rot="16200000" flipH="1">
            <a:off x="5194429" y="4976714"/>
            <a:ext cx="1056694" cy="373221"/>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891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43F3-82CB-0244-8DE7-C1CB5131E52B}"/>
              </a:ext>
            </a:extLst>
          </p:cNvPr>
          <p:cNvSpPr>
            <a:spLocks noGrp="1"/>
          </p:cNvSpPr>
          <p:nvPr>
            <p:ph type="title"/>
          </p:nvPr>
        </p:nvSpPr>
        <p:spPr/>
        <p:txBody>
          <a:bodyPr/>
          <a:lstStyle/>
          <a:p>
            <a:r>
              <a:rPr lang="en-US" dirty="0"/>
              <a:t>Step 2: “rubber ducking”</a:t>
            </a:r>
          </a:p>
        </p:txBody>
      </p:sp>
      <p:sp>
        <p:nvSpPr>
          <p:cNvPr id="3" name="Content Placeholder 2">
            <a:extLst>
              <a:ext uri="{FF2B5EF4-FFF2-40B4-BE49-F238E27FC236}">
                <a16:creationId xmlns:a16="http://schemas.microsoft.com/office/drawing/2014/main" id="{0691E8BD-C670-3544-893C-6F7E9E16793B}"/>
              </a:ext>
            </a:extLst>
          </p:cNvPr>
          <p:cNvSpPr>
            <a:spLocks noGrp="1"/>
          </p:cNvSpPr>
          <p:nvPr>
            <p:ph idx="1"/>
          </p:nvPr>
        </p:nvSpPr>
        <p:spPr/>
        <p:txBody>
          <a:bodyPr anchor="t">
            <a:normAutofit/>
          </a:bodyPr>
          <a:lstStyle/>
          <a:p>
            <a:r>
              <a:rPr lang="en-US" sz="2400" dirty="0"/>
              <a:t>Still stuck? Try explaining it to someone else 		      </a:t>
            </a:r>
            <a:r>
              <a:rPr lang="en-US" dirty="0"/>
              <a:t>(or historically, to a rubber duckie)</a:t>
            </a:r>
          </a:p>
          <a:p>
            <a:r>
              <a:rPr lang="en-US" sz="2400" dirty="0"/>
              <a:t>This is the debugging equivalent of </a:t>
            </a:r>
            <a:r>
              <a:rPr lang="en-US" sz="2400" b="1" dirty="0"/>
              <a:t>pair programming</a:t>
            </a:r>
          </a:p>
          <a:p>
            <a:endParaRPr lang="en-US" sz="2400" dirty="0"/>
          </a:p>
        </p:txBody>
      </p:sp>
      <p:pic>
        <p:nvPicPr>
          <p:cNvPr id="4" name="Picture 3">
            <a:extLst>
              <a:ext uri="{FF2B5EF4-FFF2-40B4-BE49-F238E27FC236}">
                <a16:creationId xmlns:a16="http://schemas.microsoft.com/office/drawing/2014/main" id="{2CB54B25-75D8-604D-A487-B9C973B13D43}"/>
              </a:ext>
            </a:extLst>
          </p:cNvPr>
          <p:cNvPicPr>
            <a:picLocks noChangeAspect="1"/>
          </p:cNvPicPr>
          <p:nvPr/>
        </p:nvPicPr>
        <p:blipFill>
          <a:blip r:embed="rId3"/>
          <a:stretch>
            <a:fillRect/>
          </a:stretch>
        </p:blipFill>
        <p:spPr>
          <a:xfrm>
            <a:off x="8218067" y="2592693"/>
            <a:ext cx="3093746" cy="3401199"/>
          </a:xfrm>
          <a:prstGeom prst="rect">
            <a:avLst/>
          </a:prstGeom>
        </p:spPr>
      </p:pic>
      <p:pic>
        <p:nvPicPr>
          <p:cNvPr id="5" name="Picture 4">
            <a:extLst>
              <a:ext uri="{FF2B5EF4-FFF2-40B4-BE49-F238E27FC236}">
                <a16:creationId xmlns:a16="http://schemas.microsoft.com/office/drawing/2014/main" id="{44388CCC-EE20-604A-A0FE-B36EB50F9E98}"/>
              </a:ext>
            </a:extLst>
          </p:cNvPr>
          <p:cNvPicPr>
            <a:picLocks noChangeAspect="1"/>
          </p:cNvPicPr>
          <p:nvPr/>
        </p:nvPicPr>
        <p:blipFill>
          <a:blip r:embed="rId4"/>
          <a:stretch>
            <a:fillRect/>
          </a:stretch>
        </p:blipFill>
        <p:spPr>
          <a:xfrm>
            <a:off x="3615095" y="2592692"/>
            <a:ext cx="4405993" cy="3325278"/>
          </a:xfrm>
          <a:prstGeom prst="rect">
            <a:avLst/>
          </a:prstGeom>
        </p:spPr>
      </p:pic>
      <p:sp>
        <p:nvSpPr>
          <p:cNvPr id="6" name="TextBox 5">
            <a:extLst>
              <a:ext uri="{FF2B5EF4-FFF2-40B4-BE49-F238E27FC236}">
                <a16:creationId xmlns:a16="http://schemas.microsoft.com/office/drawing/2014/main" id="{EDB3A654-6C48-0A4D-B7D1-F4FC02FC3C79}"/>
              </a:ext>
            </a:extLst>
          </p:cNvPr>
          <p:cNvSpPr txBox="1"/>
          <p:nvPr/>
        </p:nvSpPr>
        <p:spPr>
          <a:xfrm>
            <a:off x="4406355" y="2920501"/>
            <a:ext cx="3118677" cy="2308324"/>
          </a:xfrm>
          <a:prstGeom prst="rect">
            <a:avLst/>
          </a:prstGeom>
          <a:noFill/>
        </p:spPr>
        <p:txBody>
          <a:bodyPr wrap="square" rtlCol="0">
            <a:spAutoFit/>
          </a:bodyPr>
          <a:lstStyle/>
          <a:p>
            <a:pPr algn="ctr"/>
            <a:r>
              <a:rPr lang="en-US" dirty="0"/>
              <a:t>“Okay, so first we </a:t>
            </a:r>
          </a:p>
          <a:p>
            <a:pPr algn="ctr"/>
            <a:r>
              <a:rPr lang="en-US" dirty="0"/>
              <a:t>are going to </a:t>
            </a:r>
            <a:r>
              <a:rPr lang="en-US" dirty="0">
                <a:latin typeface="Courier" pitchFamily="2" charset="0"/>
              </a:rPr>
              <a:t>round()</a:t>
            </a:r>
            <a:r>
              <a:rPr lang="en-US" dirty="0"/>
              <a:t> the user’s input and then </a:t>
            </a:r>
          </a:p>
          <a:p>
            <a:pPr algn="ctr"/>
            <a:r>
              <a:rPr lang="en-US" dirty="0"/>
              <a:t>...oh wait… </a:t>
            </a:r>
          </a:p>
          <a:p>
            <a:pPr algn="ctr"/>
            <a:r>
              <a:rPr lang="en-US" dirty="0"/>
              <a:t>I think maybe the problem is that I forgot to </a:t>
            </a:r>
            <a:r>
              <a:rPr lang="en-US" dirty="0" err="1">
                <a:latin typeface="Courier" charset="0"/>
                <a:ea typeface="Courier" charset="0"/>
                <a:cs typeface="Courier" charset="0"/>
              </a:rPr>
              <a:t>eval</a:t>
            </a:r>
            <a:r>
              <a:rPr lang="en-US" dirty="0">
                <a:latin typeface="Courier" charset="0"/>
                <a:ea typeface="Courier" charset="0"/>
                <a:cs typeface="Courier" charset="0"/>
              </a:rPr>
              <a:t>()</a:t>
            </a:r>
            <a:r>
              <a:rPr lang="en-US" dirty="0">
                <a:ea typeface="Courier" charset="0"/>
                <a:cs typeface="Courier" charset="0"/>
              </a:rPr>
              <a:t> </a:t>
            </a:r>
            <a:r>
              <a:rPr lang="en-US" dirty="0"/>
              <a:t>the input first, so it’s </a:t>
            </a:r>
          </a:p>
          <a:p>
            <a:pPr algn="ctr"/>
            <a:r>
              <a:rPr lang="en-US" dirty="0"/>
              <a:t>still a string!</a:t>
            </a:r>
          </a:p>
        </p:txBody>
      </p:sp>
    </p:spTree>
    <p:extLst>
      <p:ext uri="{BB962C8B-B14F-4D97-AF65-F5344CB8AC3E}">
        <p14:creationId xmlns:p14="http://schemas.microsoft.com/office/powerpoint/2010/main" val="4135377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7" name="Picture 6" descr="Screens screenshot of a computer&#10;&#10;Description automatically generated">
            <a:extLst>
              <a:ext uri="{FF2B5EF4-FFF2-40B4-BE49-F238E27FC236}">
                <a16:creationId xmlns:a16="http://schemas.microsoft.com/office/drawing/2014/main" id="{B651207A-BB6A-3752-79B9-52A4E3989FA3}"/>
              </a:ext>
            </a:extLst>
          </p:cNvPr>
          <p:cNvPicPr>
            <a:picLocks noChangeAspect="1"/>
          </p:cNvPicPr>
          <p:nvPr/>
        </p:nvPicPr>
        <p:blipFill>
          <a:blip r:embed="rId2"/>
          <a:stretch>
            <a:fillRect/>
          </a:stretch>
        </p:blipFill>
        <p:spPr>
          <a:xfrm>
            <a:off x="3640668" y="2188935"/>
            <a:ext cx="7772400" cy="4020206"/>
          </a:xfrm>
          <a:prstGeom prst="rect">
            <a:avLst/>
          </a:prstGeom>
        </p:spPr>
      </p:pic>
    </p:spTree>
    <p:extLst>
      <p:ext uri="{BB962C8B-B14F-4D97-AF65-F5344CB8AC3E}">
        <p14:creationId xmlns:p14="http://schemas.microsoft.com/office/powerpoint/2010/main" val="2377986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8" name="Picture 7" descr="Screens screenshot of a computer program&#10;&#10;Description automatically generated">
            <a:extLst>
              <a:ext uri="{FF2B5EF4-FFF2-40B4-BE49-F238E27FC236}">
                <a16:creationId xmlns:a16="http://schemas.microsoft.com/office/drawing/2014/main" id="{E2135EAD-127A-9522-252D-0F70D850A20A}"/>
              </a:ext>
            </a:extLst>
          </p:cNvPr>
          <p:cNvPicPr>
            <a:picLocks noChangeAspect="1"/>
          </p:cNvPicPr>
          <p:nvPr/>
        </p:nvPicPr>
        <p:blipFill>
          <a:blip r:embed="rId3"/>
          <a:stretch>
            <a:fillRect/>
          </a:stretch>
        </p:blipFill>
        <p:spPr>
          <a:xfrm>
            <a:off x="3640668" y="2098221"/>
            <a:ext cx="7772400" cy="4379192"/>
          </a:xfrm>
          <a:prstGeom prst="rect">
            <a:avLst/>
          </a:prstGeom>
        </p:spPr>
      </p:pic>
      <p:sp>
        <p:nvSpPr>
          <p:cNvPr id="9" name="Frame 8">
            <a:extLst>
              <a:ext uri="{FF2B5EF4-FFF2-40B4-BE49-F238E27FC236}">
                <a16:creationId xmlns:a16="http://schemas.microsoft.com/office/drawing/2014/main" id="{B5582134-F75D-85C0-0F27-AB1B91850426}"/>
              </a:ext>
            </a:extLst>
          </p:cNvPr>
          <p:cNvSpPr/>
          <p:nvPr/>
        </p:nvSpPr>
        <p:spPr>
          <a:xfrm>
            <a:off x="4005943" y="4644571"/>
            <a:ext cx="1378857" cy="420915"/>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6C12BA79-6FD5-595F-879D-ACE08199D3B0}"/>
              </a:ext>
            </a:extLst>
          </p:cNvPr>
          <p:cNvSpPr/>
          <p:nvPr/>
        </p:nvSpPr>
        <p:spPr>
          <a:xfrm>
            <a:off x="4209143" y="5283200"/>
            <a:ext cx="1640114" cy="290286"/>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Arrow Connector 11">
            <a:extLst>
              <a:ext uri="{FF2B5EF4-FFF2-40B4-BE49-F238E27FC236}">
                <a16:creationId xmlns:a16="http://schemas.microsoft.com/office/drawing/2014/main" id="{D88840F5-8E8C-F3EF-FF55-885ED8A6E1E5}"/>
              </a:ext>
            </a:extLst>
          </p:cNvPr>
          <p:cNvCxnSpPr>
            <a:stCxn id="9" idx="3"/>
          </p:cNvCxnSpPr>
          <p:nvPr/>
        </p:nvCxnSpPr>
        <p:spPr>
          <a:xfrm flipV="1">
            <a:off x="5384800" y="3424428"/>
            <a:ext cx="2293257" cy="143060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084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nchor="t">
            <a:normAutofit/>
          </a:bodyPr>
          <a:lstStyle/>
          <a:p>
            <a:r>
              <a:rPr lang="en-US" sz="2400" dirty="0"/>
              <a:t>Not sure exactly where things are going wrong?</a:t>
            </a:r>
          </a:p>
          <a:p>
            <a:r>
              <a:rPr lang="en-US" sz="2400" dirty="0"/>
              <a:t>Add </a:t>
            </a:r>
            <a:r>
              <a:rPr lang="en-US" sz="2400" b="1" dirty="0">
                <a:latin typeface="Courier" pitchFamily="2" charset="0"/>
              </a:rPr>
              <a:t>print()</a:t>
            </a:r>
            <a:r>
              <a:rPr lang="en-US" sz="2400" dirty="0"/>
              <a:t> statements to leave a “trail” on the console</a:t>
            </a:r>
          </a:p>
        </p:txBody>
      </p:sp>
      <p:pic>
        <p:nvPicPr>
          <p:cNvPr id="5" name="Picture 4" descr="Screens screenshot of a computer program&#10;&#10;Description automatically generated">
            <a:extLst>
              <a:ext uri="{FF2B5EF4-FFF2-40B4-BE49-F238E27FC236}">
                <a16:creationId xmlns:a16="http://schemas.microsoft.com/office/drawing/2014/main" id="{BF543299-677A-B4A7-2696-A1BE73E683CC}"/>
              </a:ext>
            </a:extLst>
          </p:cNvPr>
          <p:cNvPicPr>
            <a:picLocks noChangeAspect="1"/>
          </p:cNvPicPr>
          <p:nvPr/>
        </p:nvPicPr>
        <p:blipFill>
          <a:blip r:embed="rId3"/>
          <a:stretch>
            <a:fillRect/>
          </a:stretch>
        </p:blipFill>
        <p:spPr>
          <a:xfrm>
            <a:off x="3640668" y="2116213"/>
            <a:ext cx="7772400" cy="3868535"/>
          </a:xfrm>
          <a:prstGeom prst="rect">
            <a:avLst/>
          </a:prstGeom>
        </p:spPr>
      </p:pic>
    </p:spTree>
    <p:extLst>
      <p:ext uri="{BB962C8B-B14F-4D97-AF65-F5344CB8AC3E}">
        <p14:creationId xmlns:p14="http://schemas.microsoft.com/office/powerpoint/2010/main" val="3059507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4285-0F41-154D-AB15-E84E8EF99EA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11FA5E7-23DA-AA45-9893-34989D2C74CA}"/>
              </a:ext>
            </a:extLst>
          </p:cNvPr>
          <p:cNvSpPr>
            <a:spLocks noGrp="1"/>
          </p:cNvSpPr>
          <p:nvPr>
            <p:ph idx="1"/>
          </p:nvPr>
        </p:nvSpPr>
        <p:spPr>
          <a:xfrm>
            <a:off x="3532909" y="986028"/>
            <a:ext cx="8229600" cy="4876800"/>
          </a:xfrm>
        </p:spPr>
        <p:txBody>
          <a:bodyPr>
            <a:normAutofit/>
          </a:bodyPr>
          <a:lstStyle/>
          <a:p>
            <a:r>
              <a:rPr lang="en-US" sz="2800" dirty="0"/>
              <a:t>There are </a:t>
            </a:r>
            <a:r>
              <a:rPr lang="en-US" sz="2800" b="1" dirty="0"/>
              <a:t>lots</a:t>
            </a:r>
            <a:r>
              <a:rPr lang="en-US" sz="2800" dirty="0"/>
              <a:t> of other techniques for both dealing with and </a:t>
            </a:r>
            <a:r>
              <a:rPr lang="en-US" sz="2800" b="1" dirty="0"/>
              <a:t>preventing</a:t>
            </a:r>
            <a:r>
              <a:rPr lang="en-US" sz="2800" dirty="0"/>
              <a:t> bugs</a:t>
            </a:r>
          </a:p>
          <a:p>
            <a:endParaRPr lang="en-US" sz="2800" dirty="0"/>
          </a:p>
          <a:p>
            <a:r>
              <a:rPr lang="en-US" sz="2800" dirty="0"/>
              <a:t>The most important part is to understand:</a:t>
            </a:r>
          </a:p>
          <a:p>
            <a:pPr lvl="1"/>
            <a:r>
              <a:rPr lang="en-US" sz="2400" dirty="0"/>
              <a:t>what the code is </a:t>
            </a:r>
            <a:r>
              <a:rPr lang="en-US" sz="2400" b="1" dirty="0"/>
              <a:t>trying</a:t>
            </a:r>
            <a:r>
              <a:rPr lang="en-US" sz="2400" dirty="0"/>
              <a:t> to do</a:t>
            </a:r>
          </a:p>
          <a:p>
            <a:pPr lvl="1"/>
            <a:r>
              <a:rPr lang="en-US" sz="2400" dirty="0"/>
              <a:t>what the code is </a:t>
            </a:r>
            <a:r>
              <a:rPr lang="en-US" sz="2400" b="1" dirty="0"/>
              <a:t>actually</a:t>
            </a:r>
            <a:r>
              <a:rPr lang="en-US" sz="2400" dirty="0"/>
              <a:t> doing</a:t>
            </a:r>
          </a:p>
          <a:p>
            <a:r>
              <a:rPr lang="en-US" sz="2800" dirty="0"/>
              <a:t>Tips: </a:t>
            </a:r>
          </a:p>
          <a:p>
            <a:pPr lvl="1"/>
            <a:r>
              <a:rPr lang="en-US" sz="2400" dirty="0"/>
              <a:t>change </a:t>
            </a:r>
            <a:r>
              <a:rPr lang="en-US" sz="2400" b="1" dirty="0"/>
              <a:t>one thing</a:t>
            </a:r>
            <a:r>
              <a:rPr lang="en-US" sz="2400" dirty="0"/>
              <a:t> at a time</a:t>
            </a:r>
          </a:p>
          <a:p>
            <a:pPr lvl="1"/>
            <a:r>
              <a:rPr lang="en-US" sz="2400" b="1" dirty="0"/>
              <a:t>keep track </a:t>
            </a:r>
            <a:r>
              <a:rPr lang="en-US" sz="2400" dirty="0"/>
              <a:t>of what you change!</a:t>
            </a:r>
          </a:p>
          <a:p>
            <a:endParaRPr lang="en-US" sz="2800" dirty="0"/>
          </a:p>
        </p:txBody>
      </p:sp>
    </p:spTree>
    <p:extLst>
      <p:ext uri="{BB962C8B-B14F-4D97-AF65-F5344CB8AC3E}">
        <p14:creationId xmlns:p14="http://schemas.microsoft.com/office/powerpoint/2010/main" val="236372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The point</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sz="2400" b="1" dirty="0"/>
              <a:t>Other people </a:t>
            </a:r>
            <a:r>
              <a:rPr lang="en-US" sz="2400" dirty="0"/>
              <a:t>need to be able to understand your code</a:t>
            </a:r>
          </a:p>
          <a:p>
            <a:r>
              <a:rPr lang="en-US" sz="2400" b="1" dirty="0"/>
              <a:t>Future you </a:t>
            </a:r>
            <a:r>
              <a:rPr lang="en-US" sz="2400" dirty="0"/>
              <a:t>needs to be able to understand your code</a:t>
            </a:r>
          </a:p>
          <a:p>
            <a:endParaRPr lang="en-US" sz="2400" b="1" dirty="0"/>
          </a:p>
          <a:p>
            <a:endParaRPr lang="en-US" sz="2400" b="1" dirty="0"/>
          </a:p>
          <a:p>
            <a:endParaRPr lang="en-US" sz="2400" b="1" dirty="0"/>
          </a:p>
          <a:p>
            <a:pPr marL="0" indent="0">
              <a:buNone/>
            </a:pPr>
            <a:endParaRPr lang="en-US" sz="2400" b="1" dirty="0"/>
          </a:p>
          <a:p>
            <a:pPr marL="0" indent="0">
              <a:buNone/>
            </a:pPr>
            <a:endParaRPr lang="en-US" sz="6000" b="1" dirty="0"/>
          </a:p>
          <a:p>
            <a:pPr marL="0" indent="0" algn="r">
              <a:buNone/>
            </a:pPr>
            <a:r>
              <a:rPr lang="en-US" sz="4000" dirty="0"/>
              <a:t>… but how?</a:t>
            </a:r>
          </a:p>
        </p:txBody>
      </p:sp>
    </p:spTree>
    <p:extLst>
      <p:ext uri="{BB962C8B-B14F-4D97-AF65-F5344CB8AC3E}">
        <p14:creationId xmlns:p14="http://schemas.microsoft.com/office/powerpoint/2010/main" val="1167974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2E1C-0787-BE4B-A519-712F9911FF42}"/>
              </a:ext>
            </a:extLst>
          </p:cNvPr>
          <p:cNvSpPr>
            <a:spLocks noGrp="1"/>
          </p:cNvSpPr>
          <p:nvPr>
            <p:ph type="title"/>
          </p:nvPr>
        </p:nvSpPr>
        <p:spPr/>
        <p:txBody>
          <a:bodyPr/>
          <a:lstStyle/>
          <a:p>
            <a:r>
              <a:rPr lang="en-US" dirty="0"/>
              <a:t>Activity: “code detective”</a:t>
            </a:r>
          </a:p>
        </p:txBody>
      </p:sp>
      <p:pic>
        <p:nvPicPr>
          <p:cNvPr id="5" name="Content Placeholder 4">
            <a:extLst>
              <a:ext uri="{FF2B5EF4-FFF2-40B4-BE49-F238E27FC236}">
                <a16:creationId xmlns:a16="http://schemas.microsoft.com/office/drawing/2014/main" id="{7C1FB454-B9AA-274C-A462-7B511550D0B9}"/>
              </a:ext>
            </a:extLst>
          </p:cNvPr>
          <p:cNvPicPr>
            <a:picLocks noGrp="1" noChangeAspect="1"/>
          </p:cNvPicPr>
          <p:nvPr>
            <p:ph idx="1"/>
          </p:nvPr>
        </p:nvPicPr>
        <p:blipFill>
          <a:blip r:embed="rId2"/>
          <a:stretch>
            <a:fillRect/>
          </a:stretch>
        </p:blipFill>
        <p:spPr>
          <a:xfrm>
            <a:off x="3200401" y="990600"/>
            <a:ext cx="8160973" cy="4876800"/>
          </a:xfrm>
        </p:spPr>
      </p:pic>
      <p:pic>
        <p:nvPicPr>
          <p:cNvPr id="6" name="Picture 5">
            <a:extLst>
              <a:ext uri="{FF2B5EF4-FFF2-40B4-BE49-F238E27FC236}">
                <a16:creationId xmlns:a16="http://schemas.microsoft.com/office/drawing/2014/main" id="{D9B245DA-63BD-D743-8210-5ABBC486FD3D}"/>
              </a:ext>
            </a:extLst>
          </p:cNvPr>
          <p:cNvPicPr>
            <a:picLocks noChangeAspect="1"/>
          </p:cNvPicPr>
          <p:nvPr/>
        </p:nvPicPr>
        <p:blipFill>
          <a:blip r:embed="rId3"/>
          <a:stretch>
            <a:fillRect/>
          </a:stretch>
        </p:blipFill>
        <p:spPr>
          <a:xfrm>
            <a:off x="5926259" y="387350"/>
            <a:ext cx="6134100" cy="6083300"/>
          </a:xfrm>
          <a:prstGeom prst="rect">
            <a:avLst/>
          </a:prstGeom>
        </p:spPr>
      </p:pic>
      <p:sp>
        <p:nvSpPr>
          <p:cNvPr id="7" name="TextBox 6">
            <a:extLst>
              <a:ext uri="{FF2B5EF4-FFF2-40B4-BE49-F238E27FC236}">
                <a16:creationId xmlns:a16="http://schemas.microsoft.com/office/drawing/2014/main" id="{C524CC6F-63C3-234F-B81A-9B0BC634D008}"/>
              </a:ext>
            </a:extLst>
          </p:cNvPr>
          <p:cNvSpPr txBox="1"/>
          <p:nvPr/>
        </p:nvSpPr>
        <p:spPr>
          <a:xfrm>
            <a:off x="3618052" y="365810"/>
            <a:ext cx="1293944" cy="646331"/>
          </a:xfrm>
          <a:prstGeom prst="rect">
            <a:avLst/>
          </a:prstGeom>
          <a:noFill/>
        </p:spPr>
        <p:txBody>
          <a:bodyPr wrap="none" rtlCol="0">
            <a:spAutoFit/>
          </a:bodyPr>
          <a:lstStyle/>
          <a:p>
            <a:r>
              <a:rPr lang="en-US" sz="3600" b="1" dirty="0">
                <a:latin typeface="Courier" pitchFamily="2" charset="0"/>
              </a:rPr>
              <a:t>ic03</a:t>
            </a:r>
          </a:p>
        </p:txBody>
      </p:sp>
    </p:spTree>
    <p:extLst>
      <p:ext uri="{BB962C8B-B14F-4D97-AF65-F5344CB8AC3E}">
        <p14:creationId xmlns:p14="http://schemas.microsoft.com/office/powerpoint/2010/main" val="2122046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The point</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sz="2400" b="1" dirty="0"/>
              <a:t>Other people </a:t>
            </a:r>
            <a:r>
              <a:rPr lang="en-US" sz="2400" dirty="0"/>
              <a:t>need to be able to understand your code</a:t>
            </a:r>
          </a:p>
          <a:p>
            <a:r>
              <a:rPr lang="en-US" sz="2400" b="1" dirty="0"/>
              <a:t>Future you </a:t>
            </a:r>
            <a:r>
              <a:rPr lang="en-US" sz="2400" dirty="0"/>
              <a:t>needs to be able to understand your code</a:t>
            </a:r>
          </a:p>
          <a:p>
            <a:r>
              <a:rPr lang="en-US" sz="2400" b="1" dirty="0"/>
              <a:t>Document it</a:t>
            </a:r>
          </a:p>
          <a:p>
            <a:endParaRPr lang="en-US" sz="2400" b="1" dirty="0"/>
          </a:p>
          <a:p>
            <a:endParaRPr lang="en-US" sz="2400" b="1" dirty="0"/>
          </a:p>
          <a:p>
            <a:pPr marL="0" indent="0">
              <a:buNone/>
            </a:pPr>
            <a:endParaRPr lang="en-US" sz="2400" b="1" dirty="0"/>
          </a:p>
          <a:p>
            <a:pPr marL="0" indent="0">
              <a:buNone/>
            </a:pPr>
            <a:endParaRPr lang="en-US" sz="6000" b="1" dirty="0"/>
          </a:p>
          <a:p>
            <a:pPr marL="0" indent="0" algn="r">
              <a:buNone/>
            </a:pPr>
            <a:r>
              <a:rPr lang="en-US" sz="4000" dirty="0"/>
              <a:t>… but how?</a:t>
            </a:r>
          </a:p>
        </p:txBody>
      </p:sp>
    </p:spTree>
    <p:extLst>
      <p:ext uri="{BB962C8B-B14F-4D97-AF65-F5344CB8AC3E}">
        <p14:creationId xmlns:p14="http://schemas.microsoft.com/office/powerpoint/2010/main" val="3693079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p:txBody>
          <a:bodyPr/>
          <a:lstStyle/>
          <a:p>
            <a:r>
              <a:rPr lang="en-US" dirty="0"/>
              <a:t>Step 1: meaningful </a:t>
            </a:r>
            <a:r>
              <a:rPr lang="en-US" b="1" dirty="0"/>
              <a:t>nouns</a:t>
            </a:r>
            <a:r>
              <a:rPr lang="en-US" dirty="0"/>
              <a:t> for variables</a:t>
            </a:r>
          </a:p>
        </p:txBody>
      </p:sp>
      <p:pic>
        <p:nvPicPr>
          <p:cNvPr id="4" name="Picture 3" descr="A screenshot of a computer&#10;&#10;Description automatically generated">
            <a:extLst>
              <a:ext uri="{FF2B5EF4-FFF2-40B4-BE49-F238E27FC236}">
                <a16:creationId xmlns:a16="http://schemas.microsoft.com/office/drawing/2014/main" id="{AB3E91A9-24D9-AA3A-BA8F-3A943E3B9BCF}"/>
              </a:ext>
            </a:extLst>
          </p:cNvPr>
          <p:cNvPicPr>
            <a:picLocks noChangeAspect="1"/>
          </p:cNvPicPr>
          <p:nvPr/>
        </p:nvPicPr>
        <p:blipFill>
          <a:blip r:embed="rId2"/>
          <a:stretch>
            <a:fillRect/>
          </a:stretch>
        </p:blipFill>
        <p:spPr>
          <a:xfrm>
            <a:off x="3668486" y="263072"/>
            <a:ext cx="7772400" cy="4172300"/>
          </a:xfrm>
          <a:prstGeom prst="rect">
            <a:avLst/>
          </a:prstGeom>
        </p:spPr>
      </p:pic>
    </p:spTree>
    <p:extLst>
      <p:ext uri="{BB962C8B-B14F-4D97-AF65-F5344CB8AC3E}">
        <p14:creationId xmlns:p14="http://schemas.microsoft.com/office/powerpoint/2010/main" val="293666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p:txBody>
          <a:bodyPr/>
          <a:lstStyle/>
          <a:p>
            <a:r>
              <a:rPr lang="en-US" dirty="0"/>
              <a:t>Step 1: meaningful </a:t>
            </a:r>
            <a:r>
              <a:rPr lang="en-US" b="1" dirty="0"/>
              <a:t>nouns</a:t>
            </a:r>
            <a:r>
              <a:rPr lang="en-US" dirty="0"/>
              <a:t> for variables</a:t>
            </a:r>
          </a:p>
        </p:txBody>
      </p:sp>
      <p:pic>
        <p:nvPicPr>
          <p:cNvPr id="4" name="Picture 3" descr="A screenshot of a computer&#10;&#10;Description automatically generated">
            <a:extLst>
              <a:ext uri="{FF2B5EF4-FFF2-40B4-BE49-F238E27FC236}">
                <a16:creationId xmlns:a16="http://schemas.microsoft.com/office/drawing/2014/main" id="{AB3E91A9-24D9-AA3A-BA8F-3A943E3B9BCF}"/>
              </a:ext>
            </a:extLst>
          </p:cNvPr>
          <p:cNvPicPr>
            <a:picLocks noChangeAspect="1"/>
          </p:cNvPicPr>
          <p:nvPr/>
        </p:nvPicPr>
        <p:blipFill>
          <a:blip r:embed="rId2"/>
          <a:stretch>
            <a:fillRect/>
          </a:stretch>
        </p:blipFill>
        <p:spPr>
          <a:xfrm>
            <a:off x="3668486" y="263072"/>
            <a:ext cx="7772400" cy="41723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A778E12-85FA-CBE0-488C-67698E4C14EE}"/>
              </a:ext>
            </a:extLst>
          </p:cNvPr>
          <p:cNvPicPr>
            <a:picLocks noChangeAspect="1"/>
          </p:cNvPicPr>
          <p:nvPr/>
        </p:nvPicPr>
        <p:blipFill>
          <a:blip r:embed="rId3"/>
          <a:stretch>
            <a:fillRect/>
          </a:stretch>
        </p:blipFill>
        <p:spPr>
          <a:xfrm>
            <a:off x="3668486" y="3282043"/>
            <a:ext cx="7772400" cy="4172300"/>
          </a:xfrm>
          <a:prstGeom prst="rect">
            <a:avLst/>
          </a:prstGeom>
        </p:spPr>
      </p:pic>
    </p:spTree>
    <p:extLst>
      <p:ext uri="{BB962C8B-B14F-4D97-AF65-F5344CB8AC3E}">
        <p14:creationId xmlns:p14="http://schemas.microsoft.com/office/powerpoint/2010/main" val="367148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5AE0-E9C3-E240-B94C-BC2B0D993846}"/>
              </a:ext>
            </a:extLst>
          </p:cNvPr>
          <p:cNvSpPr>
            <a:spLocks noGrp="1"/>
          </p:cNvSpPr>
          <p:nvPr>
            <p:ph type="title"/>
          </p:nvPr>
        </p:nvSpPr>
        <p:spPr/>
        <p:txBody>
          <a:bodyPr/>
          <a:lstStyle/>
          <a:p>
            <a:r>
              <a:rPr lang="en-US" dirty="0"/>
              <a:t>Step 2: lots of comments</a:t>
            </a:r>
          </a:p>
        </p:txBody>
      </p:sp>
      <p:pic>
        <p:nvPicPr>
          <p:cNvPr id="12" name="Picture 11">
            <a:extLst>
              <a:ext uri="{FF2B5EF4-FFF2-40B4-BE49-F238E27FC236}">
                <a16:creationId xmlns:a16="http://schemas.microsoft.com/office/drawing/2014/main" id="{A114295C-8263-DB4C-9DD5-CC7396821A57}"/>
              </a:ext>
            </a:extLst>
          </p:cNvPr>
          <p:cNvPicPr>
            <a:picLocks noChangeAspect="1"/>
          </p:cNvPicPr>
          <p:nvPr/>
        </p:nvPicPr>
        <p:blipFill>
          <a:blip r:embed="rId2"/>
          <a:stretch>
            <a:fillRect/>
          </a:stretch>
        </p:blipFill>
        <p:spPr>
          <a:xfrm>
            <a:off x="3386328" y="1123837"/>
            <a:ext cx="8805672" cy="5146172"/>
          </a:xfrm>
          <a:prstGeom prst="rect">
            <a:avLst/>
          </a:prstGeom>
        </p:spPr>
      </p:pic>
    </p:spTree>
    <p:extLst>
      <p:ext uri="{BB962C8B-B14F-4D97-AF65-F5344CB8AC3E}">
        <p14:creationId xmlns:p14="http://schemas.microsoft.com/office/powerpoint/2010/main" val="2336741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useful technique: code tracing</a:t>
            </a:r>
          </a:p>
        </p:txBody>
      </p:sp>
      <p:sp>
        <p:nvSpPr>
          <p:cNvPr id="11" name="Content Placeholder 10">
            <a:extLst>
              <a:ext uri="{FF2B5EF4-FFF2-40B4-BE49-F238E27FC236}">
                <a16:creationId xmlns:a16="http://schemas.microsoft.com/office/drawing/2014/main" id="{91B55C4C-3677-3440-8C82-700787D56793}"/>
              </a:ext>
            </a:extLst>
          </p:cNvPr>
          <p:cNvSpPr>
            <a:spLocks noGrp="1"/>
          </p:cNvSpPr>
          <p:nvPr>
            <p:ph idx="1"/>
          </p:nvPr>
        </p:nvSpPr>
        <p:spPr>
          <a:xfrm>
            <a:off x="3869267" y="864108"/>
            <a:ext cx="7582503" cy="5120640"/>
          </a:xfrm>
        </p:spPr>
        <p:txBody>
          <a:bodyPr anchor="t">
            <a:normAutofit/>
          </a:bodyPr>
          <a:lstStyle/>
          <a:p>
            <a:r>
              <a:rPr lang="en-US" sz="2800" b="1" dirty="0"/>
              <a:t>Given</a:t>
            </a:r>
            <a:r>
              <a:rPr lang="en-US" sz="2800" dirty="0"/>
              <a:t>: a very short, poorly-documented program</a:t>
            </a:r>
          </a:p>
          <a:p>
            <a:r>
              <a:rPr lang="en-US" sz="2800" b="1" dirty="0"/>
              <a:t>Your goal</a:t>
            </a:r>
            <a:r>
              <a:rPr lang="en-US" sz="2800" dirty="0"/>
              <a:t>: try to figure out what it’s doing</a:t>
            </a:r>
          </a:p>
          <a:p>
            <a:r>
              <a:rPr lang="en-US" sz="2800" b="1" dirty="0"/>
              <a:t>Recommendations</a:t>
            </a:r>
            <a:r>
              <a:rPr lang="en-US" sz="2800" dirty="0"/>
              <a:t>: </a:t>
            </a:r>
          </a:p>
          <a:p>
            <a:pPr lvl="1"/>
            <a:r>
              <a:rPr lang="en-US" sz="2400" dirty="0"/>
              <a:t>walk through the program step-by-step (“</a:t>
            </a:r>
            <a:r>
              <a:rPr lang="en-US" sz="2400" b="1" dirty="0">
                <a:effectLst>
                  <a:glow rad="101600">
                    <a:srgbClr val="FFC000">
                      <a:alpha val="60000"/>
                    </a:srgbClr>
                  </a:glow>
                </a:effectLst>
              </a:rPr>
              <a:t>trace its execution</a:t>
            </a:r>
            <a:r>
              <a:rPr lang="en-US" sz="2400" dirty="0"/>
              <a:t>”) using the </a:t>
            </a:r>
            <a:r>
              <a:rPr lang="en-US" sz="2400" b="1" dirty="0"/>
              <a:t>whiteboard or paper</a:t>
            </a:r>
            <a:r>
              <a:rPr lang="en-US" sz="2400" dirty="0"/>
              <a:t> instead of running lines</a:t>
            </a:r>
          </a:p>
          <a:p>
            <a:pPr lvl="1"/>
            <a:r>
              <a:rPr lang="en-US" sz="2400" dirty="0"/>
              <a:t>once you understand what’s happening, then rewrite it using </a:t>
            </a:r>
            <a:r>
              <a:rPr lang="en-US" sz="2400" b="1" dirty="0"/>
              <a:t>informative variable names</a:t>
            </a:r>
            <a:r>
              <a:rPr lang="en-US" sz="2400" dirty="0"/>
              <a:t> and </a:t>
            </a:r>
            <a:r>
              <a:rPr lang="en-US" sz="2400" b="1" dirty="0"/>
              <a:t>comments</a:t>
            </a:r>
          </a:p>
          <a:p>
            <a:pPr lvl="1"/>
            <a:endParaRPr lang="en-US" sz="2400" dirty="0"/>
          </a:p>
          <a:p>
            <a:endParaRPr lang="en-US" sz="2800" dirty="0"/>
          </a:p>
        </p:txBody>
      </p:sp>
    </p:spTree>
    <p:extLst>
      <p:ext uri="{BB962C8B-B14F-4D97-AF65-F5344CB8AC3E}">
        <p14:creationId xmlns:p14="http://schemas.microsoft.com/office/powerpoint/2010/main" val="236870032"/>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539</TotalTime>
  <Words>1147</Words>
  <Application>Microsoft Macintosh PowerPoint</Application>
  <PresentationFormat>Widescreen</PresentationFormat>
  <Paragraphs>156</Paragraphs>
  <Slides>40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Corbel</vt:lpstr>
      <vt:lpstr>Courier</vt:lpstr>
      <vt:lpstr>Wingdings 2</vt:lpstr>
      <vt:lpstr>Frame</vt:lpstr>
      <vt:lpstr>Intro to Coding with Python– Documentation and Debugging</vt:lpstr>
      <vt:lpstr>Plan for Today</vt:lpstr>
      <vt:lpstr>Big Picture</vt:lpstr>
      <vt:lpstr>The point</vt:lpstr>
      <vt:lpstr>The point</vt:lpstr>
      <vt:lpstr>Step 1: meaningful nouns for variables</vt:lpstr>
      <vt:lpstr>Step 1: meaningful nouns for variables</vt:lpstr>
      <vt:lpstr>Step 2: lots of comments</vt:lpstr>
      <vt:lpstr>A useful technique: code tracing</vt:lpstr>
      <vt:lpstr>Example</vt:lpstr>
      <vt:lpstr>Step 3*: describe the action for functions </vt:lpstr>
      <vt:lpstr>Step 3*: describe the action for functions </vt:lpstr>
      <vt:lpstr>PowerPoint Presentation</vt:lpstr>
      <vt:lpstr>PowerPoint Presentation</vt:lpstr>
      <vt:lpstr>Step 4*: docstrings</vt:lpstr>
      <vt:lpstr>Debugging</vt:lpstr>
      <vt:lpstr>RECAP: the programming process</vt:lpstr>
      <vt:lpstr>Fun history: the term “debug”</vt:lpstr>
      <vt:lpstr>Some problems are obvious</vt:lpstr>
      <vt:lpstr>Some problems are obvious</vt:lpstr>
      <vt:lpstr>Some problems are obvious</vt:lpstr>
      <vt:lpstr>Common Exceptions</vt:lpstr>
      <vt:lpstr>Common Exceptions</vt:lpstr>
      <vt:lpstr>Common Exceptions</vt:lpstr>
      <vt:lpstr>Common Exceptions</vt:lpstr>
      <vt:lpstr>Common Exceptions</vt:lpstr>
      <vt:lpstr>Common Exceptions</vt:lpstr>
      <vt:lpstr>Less common Exceptions</vt:lpstr>
      <vt:lpstr>Exceptions = relatively easy to fix</vt:lpstr>
      <vt:lpstr>Logical errors</vt:lpstr>
      <vt:lpstr>Logical errors</vt:lpstr>
      <vt:lpstr>An analogy</vt:lpstr>
      <vt:lpstr>Discussion</vt:lpstr>
      <vt:lpstr>Step 1: map out the code</vt:lpstr>
      <vt:lpstr>Step 2: “rubber ducking”</vt:lpstr>
      <vt:lpstr>Step 3: add print() statements</vt:lpstr>
      <vt:lpstr>Step 3: add print() statements</vt:lpstr>
      <vt:lpstr>Step 3: add print() statements</vt:lpstr>
      <vt:lpstr>Takeaways</vt:lpstr>
      <vt:lpstr>Activity: “code detective”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23</cp:revision>
  <dcterms:created xsi:type="dcterms:W3CDTF">2023-08-03T18:49:17Z</dcterms:created>
  <dcterms:modified xsi:type="dcterms:W3CDTF">2024-02-20T13:41:56Z</dcterms:modified>
</cp:coreProperties>
</file>